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67" r:id="rId4"/>
    <p:sldId id="286" r:id="rId5"/>
    <p:sldId id="292" r:id="rId6"/>
    <p:sldId id="290" r:id="rId7"/>
    <p:sldId id="293" r:id="rId8"/>
    <p:sldId id="288" r:id="rId9"/>
    <p:sldId id="289" r:id="rId10"/>
    <p:sldId id="295" r:id="rId11"/>
    <p:sldId id="297"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C76"/>
    <a:srgbClr val="71BD8A"/>
    <a:srgbClr val="529E72"/>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p:scale>
          <a:sx n="60" d="100"/>
          <a:sy n="60" d="100"/>
        </p:scale>
        <p:origin x="-522" y="-3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2022/11/27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374490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2695949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118251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en-US" dirty="0" err="1">
                <a:latin typeface="Arial" panose="020B0604020202020204" pitchFamily="34" charset="0"/>
              </a:rPr>
              <a:t>Giáo</a:t>
            </a:r>
            <a:r>
              <a:rPr lang="en-SG" altLang="en-US" dirty="0">
                <a:latin typeface="Arial" panose="020B0604020202020204" pitchFamily="34" charset="0"/>
              </a:rPr>
              <a:t> </a:t>
            </a:r>
            <a:r>
              <a:rPr lang="en-SG" altLang="en-US" dirty="0" err="1">
                <a:latin typeface="Arial" panose="020B0604020202020204" pitchFamily="34" charset="0"/>
              </a:rPr>
              <a:t>án</a:t>
            </a:r>
            <a:r>
              <a:rPr lang="en-SG" altLang="en-US" dirty="0">
                <a:latin typeface="Arial" panose="020B0604020202020204" pitchFamily="34" charset="0"/>
              </a:rPr>
              <a:t> </a:t>
            </a:r>
            <a:r>
              <a:rPr lang="en-SG" altLang="en-US" dirty="0" err="1">
                <a:latin typeface="Arial" panose="020B0604020202020204" pitchFamily="34" charset="0"/>
              </a:rPr>
              <a:t>của</a:t>
            </a:r>
            <a:r>
              <a:rPr lang="en-SG" altLang="en-US" dirty="0">
                <a:latin typeface="Arial" panose="020B0604020202020204" pitchFamily="34" charset="0"/>
              </a:rPr>
              <a:t> </a:t>
            </a:r>
            <a:r>
              <a:rPr lang="en-SG" altLang="en-US" dirty="0" err="1">
                <a:latin typeface="Arial" panose="020B0604020202020204" pitchFamily="34" charset="0"/>
              </a:rPr>
              <a:t>Hạnh</a:t>
            </a:r>
            <a:r>
              <a:rPr lang="en-SG" altLang="en-US" dirty="0">
                <a:latin typeface="Arial" panose="020B0604020202020204" pitchFamily="34" charset="0"/>
              </a:rPr>
              <a:t> </a:t>
            </a:r>
            <a:r>
              <a:rPr lang="en-SG" altLang="en-US" dirty="0" err="1">
                <a:latin typeface="Arial" panose="020B0604020202020204" pitchFamily="34" charset="0"/>
              </a:rPr>
              <a:t>Nguyễn</a:t>
            </a:r>
            <a:r>
              <a:rPr lang="en-SG" altLang="en-US" dirty="0">
                <a:latin typeface="Arial" panose="020B0604020202020204" pitchFamily="34" charset="0"/>
              </a:rPr>
              <a:t>: </a:t>
            </a:r>
            <a:r>
              <a:rPr lang="en-SG" altLang="en-US" dirty="0">
                <a:solidFill>
                  <a:srgbClr val="0070C0"/>
                </a:solidFill>
                <a:latin typeface="Arial" panose="020B0604020202020204" pitchFamily="34" charset="0"/>
                <a:hlinkClick r:id="rId3"/>
              </a:rPr>
              <a:t>https://www.facebook.com/HankNguyenn</a:t>
            </a:r>
            <a:endParaRPr lang="en-SG" altLang="en-US" dirty="0">
              <a:solidFill>
                <a:srgbClr val="0070C0"/>
              </a:solidFill>
              <a:latin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012315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218176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18176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Tree>
    <p:extLst>
      <p:ext uri="{BB962C8B-B14F-4D97-AF65-F5344CB8AC3E}">
        <p14:creationId xmlns:p14="http://schemas.microsoft.com/office/powerpoint/2010/main" val="414780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55E033-BE50-4306-A274-7C9333946FA6}" type="slidenum">
              <a:rPr lang="zh-CN" altLang="en-US" smtClean="0"/>
              <a:t>11</a:t>
            </a:fld>
            <a:endParaRPr lang="zh-CN" altLang="en-US"/>
          </a:p>
        </p:txBody>
      </p:sp>
    </p:spTree>
    <p:extLst>
      <p:ext uri="{BB962C8B-B14F-4D97-AF65-F5344CB8AC3E}">
        <p14:creationId xmlns:p14="http://schemas.microsoft.com/office/powerpoint/2010/main" val="260908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65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588121"/>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0DD72BD-B251-4DBE-9A6F-20F6E26D1A0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flipH="1">
            <a:off x="-794" y="-341314"/>
            <a:ext cx="12192000" cy="6858000"/>
          </a:xfrm>
          <a:prstGeom prst="rect">
            <a:avLst/>
          </a:prstGeom>
        </p:spPr>
      </p:pic>
      <p:sp>
        <p:nvSpPr>
          <p:cNvPr id="14" name="文本框 7">
            <a:extLst>
              <a:ext uri="{FF2B5EF4-FFF2-40B4-BE49-F238E27FC236}">
                <a16:creationId xmlns:a16="http://schemas.microsoft.com/office/drawing/2014/main" xmlns="" id="{DED394F6-B928-454B-900F-1F4C6087DB52}"/>
              </a:ext>
            </a:extLst>
          </p:cNvPr>
          <p:cNvSpPr txBox="1">
            <a:spLocks noChangeArrowheads="1"/>
          </p:cNvSpPr>
          <p:nvPr/>
        </p:nvSpPr>
        <p:spPr bwMode="auto">
          <a:xfrm>
            <a:off x="1850226" y="1565979"/>
            <a:ext cx="848995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6600" b="1" dirty="0" smtClean="0">
                <a:solidFill>
                  <a:srgbClr val="FF0000"/>
                </a:solidFill>
                <a:latin typeface="SVN-Ready" pitchFamily="18" charset="0"/>
                <a:ea typeface="字魂35号-经典雅黑" panose="00000500000000000000" pitchFamily="2" charset="-122"/>
                <a:sym typeface=""/>
              </a:rPr>
              <a:t>ÔN TẬP KIỂM TRA TỔNG HỢP GIỮA KÌ</a:t>
            </a:r>
            <a:endParaRPr lang="en-US" altLang="zh-CN" sz="6600" b="1" dirty="0">
              <a:solidFill>
                <a:srgbClr val="FF0000"/>
              </a:solidFill>
              <a:latin typeface="SVN-Ready" pitchFamily="18" charset="0"/>
              <a:ea typeface="字魂35号-经典雅黑" panose="00000500000000000000" pitchFamily="2" charset="-122"/>
              <a:sym typeface=""/>
            </a:endParaRPr>
          </a:p>
        </p:txBody>
      </p:sp>
      <p:sp>
        <p:nvSpPr>
          <p:cNvPr id="17" name="椭圆 16">
            <a:extLst>
              <a:ext uri="{FF2B5EF4-FFF2-40B4-BE49-F238E27FC236}">
                <a16:creationId xmlns:a16="http://schemas.microsoft.com/office/drawing/2014/main" xmlns="" id="{D93115A4-DE53-4FBA-AB80-3A421A5BC650}"/>
              </a:ext>
            </a:extLst>
          </p:cNvPr>
          <p:cNvSpPr/>
          <p:nvPr/>
        </p:nvSpPr>
        <p:spPr>
          <a:xfrm>
            <a:off x="4257866" y="3599130"/>
            <a:ext cx="181014" cy="181014"/>
          </a:xfrm>
          <a:prstGeom prst="ellipse">
            <a:avLst/>
          </a:prstGeom>
          <a:solidFill>
            <a:srgbClr val="4B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50000"/>
                </a:schemeClr>
              </a:solidFill>
              <a:latin typeface=""/>
              <a:ea typeface="字魂35号-经典雅黑" panose="00000500000000000000" pitchFamily="2" charset="-122"/>
              <a:sym typeface=""/>
            </a:endParaRPr>
          </a:p>
        </p:txBody>
      </p:sp>
      <p:sp>
        <p:nvSpPr>
          <p:cNvPr id="21" name="椭圆 20">
            <a:extLst>
              <a:ext uri="{FF2B5EF4-FFF2-40B4-BE49-F238E27FC236}">
                <a16:creationId xmlns:a16="http://schemas.microsoft.com/office/drawing/2014/main" xmlns="" id="{E3C600BE-0DB1-4719-A633-04B08F8A4303}"/>
              </a:ext>
            </a:extLst>
          </p:cNvPr>
          <p:cNvSpPr/>
          <p:nvPr/>
        </p:nvSpPr>
        <p:spPr>
          <a:xfrm>
            <a:off x="7307987" y="3599130"/>
            <a:ext cx="181014" cy="181014"/>
          </a:xfrm>
          <a:prstGeom prst="ellipse">
            <a:avLst/>
          </a:prstGeom>
          <a:solidFill>
            <a:srgbClr val="4B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lumMod val="50000"/>
                </a:schemeClr>
              </a:solidFill>
              <a:latin typeface=""/>
              <a:ea typeface="字魂35号-经典雅黑" panose="00000500000000000000" pitchFamily="2" charset="-122"/>
              <a:sym typeface=""/>
            </a:endParaRPr>
          </a:p>
        </p:txBody>
      </p:sp>
      <p:sp>
        <p:nvSpPr>
          <p:cNvPr id="24" name="矩形 23">
            <a:extLst>
              <a:ext uri="{FF2B5EF4-FFF2-40B4-BE49-F238E27FC236}">
                <a16:creationId xmlns:a16="http://schemas.microsoft.com/office/drawing/2014/main" xmlns="" id="{B925D247-D5AC-40D1-BCFE-F9671BD200A5}"/>
              </a:ext>
            </a:extLst>
          </p:cNvPr>
          <p:cNvSpPr/>
          <p:nvPr/>
        </p:nvSpPr>
        <p:spPr>
          <a:xfrm>
            <a:off x="354012" y="342900"/>
            <a:ext cx="11482388" cy="6173786"/>
          </a:xfrm>
          <a:prstGeom prst="rect">
            <a:avLst/>
          </a:prstGeom>
          <a:noFill/>
          <a:ln>
            <a:solidFill>
              <a:srgbClr val="4B9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字魂35号-经典雅黑" panose="00000500000000000000" pitchFamily="2" charset="-122"/>
              <a:sym typeface=""/>
            </a:endParaRPr>
          </a:p>
        </p:txBody>
      </p:sp>
    </p:spTree>
    <p:extLst>
      <p:ext uri="{BB962C8B-B14F-4D97-AF65-F5344CB8AC3E}">
        <p14:creationId xmlns:p14="http://schemas.microsoft.com/office/powerpoint/2010/main" val="3991780411"/>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750" fill="hold"/>
                                            <p:tgtEl>
                                              <p:spTgt spid="24"/>
                                            </p:tgtEl>
                                            <p:attrNameLst>
                                              <p:attrName>ppt_w</p:attrName>
                                            </p:attrNameLst>
                                          </p:cBhvr>
                                          <p:tavLst>
                                            <p:tav tm="0">
                                              <p:val>
                                                <p:fltVal val="0"/>
                                              </p:val>
                                            </p:tav>
                                            <p:tav tm="100000">
                                              <p:val>
                                                <p:strVal val="#ppt_w"/>
                                              </p:val>
                                            </p:tav>
                                          </p:tavLst>
                                        </p:anim>
                                        <p:anim calcmode="lin" valueType="num">
                                          <p:cBhvr>
                                            <p:cTn id="12" dur="750" fill="hold"/>
                                            <p:tgtEl>
                                              <p:spTgt spid="24"/>
                                            </p:tgtEl>
                                            <p:attrNameLst>
                                              <p:attrName>ppt_h</p:attrName>
                                            </p:attrNameLst>
                                          </p:cBhvr>
                                          <p:tavLst>
                                            <p:tav tm="0">
                                              <p:val>
                                                <p:fltVal val="0"/>
                                              </p:val>
                                            </p:tav>
                                            <p:tav tm="100000">
                                              <p:val>
                                                <p:strVal val="#ppt_h"/>
                                              </p:val>
                                            </p:tav>
                                          </p:tavLst>
                                        </p:anim>
                                        <p:animEffect transition="in" filter="fade">
                                          <p:cBhvr>
                                            <p:cTn id="13" dur="750"/>
                                            <p:tgtEl>
                                              <p:spTgt spid="24"/>
                                            </p:tgtEl>
                                          </p:cBhvr>
                                        </p:animEffect>
                                      </p:childTnLst>
                                    </p:cTn>
                                  </p:par>
                                </p:childTnLst>
                              </p:cTn>
                            </p:par>
                            <p:par>
                              <p:cTn id="14" fill="hold">
                                <p:stCondLst>
                                  <p:cond delay="1500"/>
                                </p:stCondLst>
                                <p:childTnLst>
                                  <p:par>
                                    <p:cTn id="15" presetID="2" presetClass="entr" presetSubtype="4" fill="hold" grpId="0" nodeType="afterEffect" p14:presetBounceEnd="33333">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33333">
                                          <p:cBhvr additive="base">
                                            <p:cTn id="17" dur="1250" fill="hold"/>
                                            <p:tgtEl>
                                              <p:spTgt spid="14"/>
                                            </p:tgtEl>
                                            <p:attrNameLst>
                                              <p:attrName>ppt_x</p:attrName>
                                            </p:attrNameLst>
                                          </p:cBhvr>
                                          <p:tavLst>
                                            <p:tav tm="0">
                                              <p:val>
                                                <p:strVal val="#ppt_x"/>
                                              </p:val>
                                            </p:tav>
                                            <p:tav tm="100000">
                                              <p:val>
                                                <p:strVal val="#ppt_x"/>
                                              </p:val>
                                            </p:tav>
                                          </p:tavLst>
                                        </p:anim>
                                        <p:anim calcmode="lin" valueType="num" p14:bounceEnd="33333">
                                          <p:cBhvr additive="base">
                                            <p:cTn id="18" dur="125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750" fill="hold"/>
                                            <p:tgtEl>
                                              <p:spTgt spid="17"/>
                                            </p:tgtEl>
                                            <p:attrNameLst>
                                              <p:attrName>ppt_w</p:attrName>
                                            </p:attrNameLst>
                                          </p:cBhvr>
                                          <p:tavLst>
                                            <p:tav tm="0">
                                              <p:val>
                                                <p:fltVal val="0"/>
                                              </p:val>
                                            </p:tav>
                                            <p:tav tm="100000">
                                              <p:val>
                                                <p:strVal val="#ppt_w"/>
                                              </p:val>
                                            </p:tav>
                                          </p:tavLst>
                                        </p:anim>
                                        <p:anim calcmode="lin" valueType="num">
                                          <p:cBhvr>
                                            <p:cTn id="23" dur="750" fill="hold"/>
                                            <p:tgtEl>
                                              <p:spTgt spid="17"/>
                                            </p:tgtEl>
                                            <p:attrNameLst>
                                              <p:attrName>ppt_h</p:attrName>
                                            </p:attrNameLst>
                                          </p:cBhvr>
                                          <p:tavLst>
                                            <p:tav tm="0">
                                              <p:val>
                                                <p:fltVal val="0"/>
                                              </p:val>
                                            </p:tav>
                                            <p:tav tm="100000">
                                              <p:val>
                                                <p:strVal val="#ppt_h"/>
                                              </p:val>
                                            </p:tav>
                                          </p:tavLst>
                                        </p:anim>
                                        <p:animEffect transition="in" filter="fade">
                                          <p:cBhvr>
                                            <p:cTn id="24" dur="75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21" grpId="0" animBg="1"/>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750" fill="hold"/>
                                            <p:tgtEl>
                                              <p:spTgt spid="24"/>
                                            </p:tgtEl>
                                            <p:attrNameLst>
                                              <p:attrName>ppt_w</p:attrName>
                                            </p:attrNameLst>
                                          </p:cBhvr>
                                          <p:tavLst>
                                            <p:tav tm="0">
                                              <p:val>
                                                <p:fltVal val="0"/>
                                              </p:val>
                                            </p:tav>
                                            <p:tav tm="100000">
                                              <p:val>
                                                <p:strVal val="#ppt_w"/>
                                              </p:val>
                                            </p:tav>
                                          </p:tavLst>
                                        </p:anim>
                                        <p:anim calcmode="lin" valueType="num">
                                          <p:cBhvr>
                                            <p:cTn id="12" dur="750" fill="hold"/>
                                            <p:tgtEl>
                                              <p:spTgt spid="24"/>
                                            </p:tgtEl>
                                            <p:attrNameLst>
                                              <p:attrName>ppt_h</p:attrName>
                                            </p:attrNameLst>
                                          </p:cBhvr>
                                          <p:tavLst>
                                            <p:tav tm="0">
                                              <p:val>
                                                <p:fltVal val="0"/>
                                              </p:val>
                                            </p:tav>
                                            <p:tav tm="100000">
                                              <p:val>
                                                <p:strVal val="#ppt_h"/>
                                              </p:val>
                                            </p:tav>
                                          </p:tavLst>
                                        </p:anim>
                                        <p:animEffect transition="in" filter="fade">
                                          <p:cBhvr>
                                            <p:cTn id="13" dur="750"/>
                                            <p:tgtEl>
                                              <p:spTgt spid="2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250" fill="hold"/>
                                            <p:tgtEl>
                                              <p:spTgt spid="14"/>
                                            </p:tgtEl>
                                            <p:attrNameLst>
                                              <p:attrName>ppt_x</p:attrName>
                                            </p:attrNameLst>
                                          </p:cBhvr>
                                          <p:tavLst>
                                            <p:tav tm="0">
                                              <p:val>
                                                <p:strVal val="#ppt_x"/>
                                              </p:val>
                                            </p:tav>
                                            <p:tav tm="100000">
                                              <p:val>
                                                <p:strVal val="#ppt_x"/>
                                              </p:val>
                                            </p:tav>
                                          </p:tavLst>
                                        </p:anim>
                                        <p:anim calcmode="lin" valueType="num">
                                          <p:cBhvr additive="base">
                                            <p:cTn id="18" dur="125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750" fill="hold"/>
                                            <p:tgtEl>
                                              <p:spTgt spid="17"/>
                                            </p:tgtEl>
                                            <p:attrNameLst>
                                              <p:attrName>ppt_w</p:attrName>
                                            </p:attrNameLst>
                                          </p:cBhvr>
                                          <p:tavLst>
                                            <p:tav tm="0">
                                              <p:val>
                                                <p:fltVal val="0"/>
                                              </p:val>
                                            </p:tav>
                                            <p:tav tm="100000">
                                              <p:val>
                                                <p:strVal val="#ppt_w"/>
                                              </p:val>
                                            </p:tav>
                                          </p:tavLst>
                                        </p:anim>
                                        <p:anim calcmode="lin" valueType="num">
                                          <p:cBhvr>
                                            <p:cTn id="23" dur="750" fill="hold"/>
                                            <p:tgtEl>
                                              <p:spTgt spid="17"/>
                                            </p:tgtEl>
                                            <p:attrNameLst>
                                              <p:attrName>ppt_h</p:attrName>
                                            </p:attrNameLst>
                                          </p:cBhvr>
                                          <p:tavLst>
                                            <p:tav tm="0">
                                              <p:val>
                                                <p:fltVal val="0"/>
                                              </p:val>
                                            </p:tav>
                                            <p:tav tm="100000">
                                              <p:val>
                                                <p:strVal val="#ppt_h"/>
                                              </p:val>
                                            </p:tav>
                                          </p:tavLst>
                                        </p:anim>
                                        <p:animEffect transition="in" filter="fade">
                                          <p:cBhvr>
                                            <p:cTn id="24" dur="75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21" grpId="0" animBg="1"/>
          <p:bldP spid="24"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F3E80C8-1DF3-4316-B05A-08678404C459}"/>
              </a:ext>
            </a:extLst>
          </p:cNvPr>
          <p:cNvGrpSpPr/>
          <p:nvPr/>
        </p:nvGrpSpPr>
        <p:grpSpPr>
          <a:xfrm>
            <a:off x="455958" y="1159859"/>
            <a:ext cx="3824214" cy="3876632"/>
            <a:chOff x="360556" y="1366132"/>
            <a:chExt cx="2546196" cy="2411236"/>
          </a:xfrm>
        </p:grpSpPr>
        <p:pic>
          <p:nvPicPr>
            <p:cNvPr id="5" name="图片 19">
              <a:extLst>
                <a:ext uri="{FF2B5EF4-FFF2-40B4-BE49-F238E27FC236}">
                  <a16:creationId xmlns:a16="http://schemas.microsoft.com/office/drawing/2014/main" xmlns="" id="{69F23EF2-7F75-40F7-AEC4-0F5E64736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56" y="1366132"/>
              <a:ext cx="2546196" cy="2411236"/>
            </a:xfrm>
            <a:prstGeom prst="rect">
              <a:avLst/>
            </a:prstGeom>
          </p:spPr>
        </p:pic>
        <p:sp>
          <p:nvSpPr>
            <p:cNvPr id="8" name="Title 1">
              <a:extLst>
                <a:ext uri="{FF2B5EF4-FFF2-40B4-BE49-F238E27FC236}">
                  <a16:creationId xmlns:a16="http://schemas.microsoft.com/office/drawing/2014/main" xmlns="" id="{81595614-1555-45CC-AE01-D4EC3DBB95ED}"/>
                </a:ext>
              </a:extLst>
            </p:cNvPr>
            <p:cNvSpPr txBox="1">
              <a:spLocks/>
            </p:cNvSpPr>
            <p:nvPr/>
          </p:nvSpPr>
          <p:spPr>
            <a:xfrm>
              <a:off x="725758" y="2045392"/>
              <a:ext cx="1778620" cy="651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1pPr>
              <a:lvl2pPr marR="0" lvl="1"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2pPr>
              <a:lvl3pPr marR="0" lvl="2"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3pPr>
              <a:lvl4pPr marR="0" lvl="3"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4pPr>
              <a:lvl5pPr marR="0" lvl="4"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5pPr>
              <a:lvl6pPr marR="0" lvl="5"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6pPr>
              <a:lvl7pPr marR="0" lvl="6"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7pPr>
              <a:lvl8pPr marR="0" lvl="7"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8pPr>
              <a:lvl9pPr marR="0" lvl="8"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9pPr>
            </a:lstStyle>
            <a:p>
              <a:pPr algn="ctr"/>
              <a:endParaRPr lang="en-US" altLang="en-US" sz="3700" b="1" dirty="0">
                <a:solidFill>
                  <a:srgbClr val="FF0000"/>
                </a:solidFill>
                <a:latin typeface="#9Slide03 Arima Madurai Black" panose="00000A00000000000000" pitchFamily="2" charset="0"/>
                <a:cs typeface="#9Slide03 Arima Madurai Black" panose="00000A00000000000000" pitchFamily="2" charset="0"/>
              </a:endParaRPr>
            </a:p>
          </p:txBody>
        </p:sp>
      </p:grpSp>
      <p:sp>
        <p:nvSpPr>
          <p:cNvPr id="6" name="Google Shape;1145;p40">
            <a:extLst>
              <a:ext uri="{FF2B5EF4-FFF2-40B4-BE49-F238E27FC236}">
                <a16:creationId xmlns:a16="http://schemas.microsoft.com/office/drawing/2014/main" xmlns="" id="{808D43AB-2004-4757-8245-5D4772DF28A4}"/>
              </a:ext>
            </a:extLst>
          </p:cNvPr>
          <p:cNvSpPr/>
          <p:nvPr/>
        </p:nvSpPr>
        <p:spPr>
          <a:xfrm>
            <a:off x="4280172" y="2251930"/>
            <a:ext cx="982133" cy="1158439"/>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121897" tIns="121897" rIns="121897" bIns="121897" anchor="ctr" anchorCtr="0">
            <a:noAutofit/>
          </a:bodyPr>
          <a:lstStyle/>
          <a:p>
            <a:endParaRPr/>
          </a:p>
        </p:txBody>
      </p:sp>
      <p:sp>
        <p:nvSpPr>
          <p:cNvPr id="7" name="Google Shape;1146;p40">
            <a:extLst>
              <a:ext uri="{FF2B5EF4-FFF2-40B4-BE49-F238E27FC236}">
                <a16:creationId xmlns:a16="http://schemas.microsoft.com/office/drawing/2014/main" xmlns="" id="{813FDCDA-439A-43A0-B10F-8A5B487BF81A}"/>
              </a:ext>
            </a:extLst>
          </p:cNvPr>
          <p:cNvSpPr/>
          <p:nvPr/>
        </p:nvSpPr>
        <p:spPr>
          <a:xfrm>
            <a:off x="4129718" y="425462"/>
            <a:ext cx="982133" cy="1158349"/>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121897" tIns="121897" rIns="121897" bIns="121897" anchor="ctr" anchorCtr="0">
            <a:noAutofit/>
          </a:bodyPr>
          <a:lstStyle/>
          <a:p>
            <a:endParaRPr dirty="0"/>
          </a:p>
        </p:txBody>
      </p:sp>
      <p:sp>
        <p:nvSpPr>
          <p:cNvPr id="9" name="Google Shape;1151;p40">
            <a:extLst>
              <a:ext uri="{FF2B5EF4-FFF2-40B4-BE49-F238E27FC236}">
                <a16:creationId xmlns:a16="http://schemas.microsoft.com/office/drawing/2014/main" xmlns="" id="{EF9EF08F-5869-40BE-B378-73844B139F34}"/>
              </a:ext>
            </a:extLst>
          </p:cNvPr>
          <p:cNvSpPr txBox="1">
            <a:spLocks/>
          </p:cNvSpPr>
          <p:nvPr/>
        </p:nvSpPr>
        <p:spPr>
          <a:xfrm flipH="1">
            <a:off x="5378649" y="512300"/>
            <a:ext cx="6618909" cy="640769"/>
          </a:xfrm>
          <a:prstGeom prst="rect">
            <a:avLst/>
          </a:prstGeom>
        </p:spPr>
        <p:txBody>
          <a:bodyPr spcFirstLastPara="1" wrap="square" lIns="121897" tIns="121897" rIns="121897" bIns="121897"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altLang="en-US" sz="2800" dirty="0" smtClean="0">
                <a:solidFill>
                  <a:srgbClr val="0000CC"/>
                </a:solidFill>
                <a:latin typeface="Times New Roman" panose="02020603050405020304" pitchFamily="18" charset="0"/>
                <a:cs typeface="Times New Roman" panose="02020603050405020304" pitchFamily="18" charset="0"/>
              </a:rPr>
              <a:t>MB: </a:t>
            </a:r>
            <a:r>
              <a:rPr lang="en-US" altLang="en-US" sz="2800" dirty="0" err="1" smtClean="0">
                <a:solidFill>
                  <a:srgbClr val="0000CC"/>
                </a:solidFill>
                <a:latin typeface="Times New Roman" panose="02020603050405020304" pitchFamily="18" charset="0"/>
                <a:cs typeface="Times New Roman" panose="02020603050405020304" pitchFamily="18" charset="0"/>
              </a:rPr>
              <a:t>Giới</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smtClean="0">
                <a:solidFill>
                  <a:srgbClr val="0000CC"/>
                </a:solidFill>
                <a:latin typeface="Times New Roman" panose="02020603050405020304" pitchFamily="18" charset="0"/>
                <a:cs typeface="Times New Roman" panose="02020603050405020304" pitchFamily="18" charset="0"/>
              </a:rPr>
              <a:t>thiệu</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smtClean="0">
                <a:solidFill>
                  <a:srgbClr val="0000CC"/>
                </a:solidFill>
                <a:latin typeface="Times New Roman" panose="02020603050405020304" pitchFamily="18" charset="0"/>
                <a:cs typeface="Times New Roman" panose="02020603050405020304" pitchFamily="18" charset="0"/>
              </a:rPr>
              <a:t>được</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smtClean="0">
                <a:solidFill>
                  <a:srgbClr val="0000CC"/>
                </a:solidFill>
                <a:latin typeface="Times New Roman" panose="02020603050405020304" pitchFamily="18" charset="0"/>
                <a:cs typeface="Times New Roman" panose="02020603050405020304" pitchFamily="18" charset="0"/>
              </a:rPr>
              <a:t>tác</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smtClean="0">
                <a:solidFill>
                  <a:srgbClr val="0000CC"/>
                </a:solidFill>
                <a:latin typeface="Times New Roman" panose="02020603050405020304" pitchFamily="18" charset="0"/>
                <a:cs typeface="Times New Roman" panose="02020603050405020304" pitchFamily="18" charset="0"/>
              </a:rPr>
              <a:t>giả</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smtClean="0">
                <a:solidFill>
                  <a:srgbClr val="0000CC"/>
                </a:solidFill>
                <a:latin typeface="Times New Roman" panose="02020603050405020304" pitchFamily="18" charset="0"/>
                <a:cs typeface="Times New Roman" panose="02020603050405020304" pitchFamily="18" charset="0"/>
              </a:rPr>
              <a:t>và</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smtClean="0">
                <a:solidFill>
                  <a:srgbClr val="0000CC"/>
                </a:solidFill>
                <a:latin typeface="Times New Roman" panose="02020603050405020304" pitchFamily="18" charset="0"/>
                <a:cs typeface="Times New Roman" panose="02020603050405020304" pitchFamily="18" charset="0"/>
              </a:rPr>
              <a:t>tác</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smtClean="0">
                <a:solidFill>
                  <a:srgbClr val="0000CC"/>
                </a:solidFill>
                <a:latin typeface="Times New Roman" panose="02020603050405020304" pitchFamily="18" charset="0"/>
                <a:cs typeface="Times New Roman" panose="02020603050405020304" pitchFamily="18" charset="0"/>
              </a:rPr>
              <a:t>phẩm</a:t>
            </a:r>
            <a:r>
              <a:rPr lang="en-US" altLang="en-US" sz="2800" dirty="0">
                <a:solidFill>
                  <a:srgbClr val="0000CC"/>
                </a:solidFill>
                <a:latin typeface="Times New Roman" panose="02020603050405020304" pitchFamily="18" charset="0"/>
                <a:cs typeface="Times New Roman" panose="02020603050405020304" pitchFamily="18" charset="0"/>
              </a:rPr>
              <a:t> </a:t>
            </a:r>
            <a:endParaRPr lang="vi-VN" altLang="en-US" sz="2800" dirty="0">
              <a:solidFill>
                <a:srgbClr val="0000CC"/>
              </a:solidFill>
              <a:latin typeface="Times New Roman" panose="02020603050405020304" pitchFamily="18" charset="0"/>
              <a:cs typeface="Times New Roman" panose="02020603050405020304" pitchFamily="18" charset="0"/>
            </a:endParaRPr>
          </a:p>
        </p:txBody>
      </p:sp>
      <p:sp>
        <p:nvSpPr>
          <p:cNvPr id="10" name="Google Shape;1152;p40">
            <a:extLst>
              <a:ext uri="{FF2B5EF4-FFF2-40B4-BE49-F238E27FC236}">
                <a16:creationId xmlns:a16="http://schemas.microsoft.com/office/drawing/2014/main" xmlns="" id="{E83B4D1F-B740-4615-A14C-4B88CCF5D859}"/>
              </a:ext>
            </a:extLst>
          </p:cNvPr>
          <p:cNvSpPr txBox="1">
            <a:spLocks/>
          </p:cNvSpPr>
          <p:nvPr/>
        </p:nvSpPr>
        <p:spPr>
          <a:xfrm>
            <a:off x="5451248" y="4588199"/>
            <a:ext cx="6393063" cy="1458901"/>
          </a:xfrm>
          <a:prstGeom prst="rect">
            <a:avLst/>
          </a:prstGeom>
        </p:spPr>
        <p:txBody>
          <a:bodyPr spcFirstLastPara="1" wrap="square" lIns="121897" tIns="121897" rIns="121897" bIns="121897"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en-US" sz="2700" dirty="0" smtClean="0">
                <a:solidFill>
                  <a:srgbClr val="0000CC"/>
                </a:solidFill>
                <a:latin typeface="Times New Roman" panose="02020603050405020304" pitchFamily="18" charset="0"/>
                <a:cs typeface="Times New Roman" panose="02020603050405020304" pitchFamily="18" charset="0"/>
              </a:rPr>
              <a:t>- </a:t>
            </a:r>
            <a:r>
              <a:rPr lang="vi-VN" altLang="en-US" sz="2800" dirty="0" smtClean="0">
                <a:solidFill>
                  <a:srgbClr val="0000CC"/>
                </a:solidFill>
                <a:latin typeface="Times New Roman" panose="02020603050405020304" pitchFamily="18" charset="0"/>
                <a:cs typeface="Times New Roman" panose="02020603050405020304" pitchFamily="18" charset="0"/>
              </a:rPr>
              <a:t>Nêu </a:t>
            </a:r>
            <a:r>
              <a:rPr lang="vi-VN" altLang="en-US" sz="2800" dirty="0">
                <a:solidFill>
                  <a:srgbClr val="0000CC"/>
                </a:solidFill>
                <a:latin typeface="Times New Roman" panose="02020603050405020304" pitchFamily="18" charset="0"/>
                <a:cs typeface="Times New Roman" panose="02020603050405020304" pitchFamily="18" charset="0"/>
              </a:rPr>
              <a:t>suy nghĩ, tình cảm, thái độ của bản thân đối với nhân vật hoặc nêu giá trị của tác phẩm, sự đóng góp của tác giả</a:t>
            </a:r>
            <a:r>
              <a:rPr lang="vi-VN" altLang="en-US" sz="2800" dirty="0" smtClean="0">
                <a:solidFill>
                  <a:srgbClr val="0000CC"/>
                </a:solidFill>
                <a:latin typeface="Times New Roman" panose="02020603050405020304" pitchFamily="18" charset="0"/>
                <a:cs typeface="Times New Roman" panose="02020603050405020304" pitchFamily="18" charset="0"/>
              </a:rPr>
              <a:t>.</a:t>
            </a:r>
            <a:endParaRPr lang="en-SG" sz="2800" dirty="0"/>
          </a:p>
        </p:txBody>
      </p:sp>
      <p:sp>
        <p:nvSpPr>
          <p:cNvPr id="11" name="Google Shape;1153;p40">
            <a:extLst>
              <a:ext uri="{FF2B5EF4-FFF2-40B4-BE49-F238E27FC236}">
                <a16:creationId xmlns:a16="http://schemas.microsoft.com/office/drawing/2014/main" xmlns="" id="{4FC96A4A-6319-4414-AC53-D288FDCA545B}"/>
              </a:ext>
            </a:extLst>
          </p:cNvPr>
          <p:cNvSpPr txBox="1">
            <a:spLocks/>
          </p:cNvSpPr>
          <p:nvPr/>
        </p:nvSpPr>
        <p:spPr>
          <a:xfrm flipH="1">
            <a:off x="5378647" y="1583810"/>
            <a:ext cx="6705052" cy="2661977"/>
          </a:xfrm>
          <a:prstGeom prst="rect">
            <a:avLst/>
          </a:prstGeom>
        </p:spPr>
        <p:txBody>
          <a:bodyPr spcFirstLastPara="1" wrap="square" lIns="121897" tIns="121897" rIns="121897" bIns="121897"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altLang="en-US" sz="2800" dirty="0" smtClean="0">
                <a:solidFill>
                  <a:srgbClr val="0000CC"/>
                </a:solidFill>
                <a:latin typeface="Times New Roman" panose="02020603050405020304" pitchFamily="18" charset="0"/>
                <a:cs typeface="Times New Roman" panose="02020603050405020304" pitchFamily="18" charset="0"/>
              </a:rPr>
              <a:t>TB: </a:t>
            </a:r>
            <a:r>
              <a:rPr lang="vi-VN" altLang="en-US" sz="2800" dirty="0" smtClean="0">
                <a:solidFill>
                  <a:srgbClr val="0000CC"/>
                </a:solidFill>
                <a:latin typeface="Times New Roman" panose="02020603050405020304" pitchFamily="18" charset="0"/>
                <a:cs typeface="Times New Roman" panose="02020603050405020304" pitchFamily="18" charset="0"/>
              </a:rPr>
              <a:t>Kể </a:t>
            </a:r>
            <a:r>
              <a:rPr lang="vi-VN" altLang="en-US" sz="2800" dirty="0">
                <a:solidFill>
                  <a:srgbClr val="0000CC"/>
                </a:solidFill>
                <a:latin typeface="Times New Roman" panose="02020603050405020304" pitchFamily="18" charset="0"/>
                <a:cs typeface="Times New Roman" panose="02020603050405020304" pitchFamily="18" charset="0"/>
              </a:rPr>
              <a:t>diễn biến câu chuyện theo </a:t>
            </a:r>
            <a:r>
              <a:rPr lang="vi-VN" altLang="en-US" sz="2800" i="1" dirty="0">
                <a:solidFill>
                  <a:srgbClr val="0000CC"/>
                </a:solidFill>
                <a:latin typeface="Times New Roman" panose="02020603050405020304" pitchFamily="18" charset="0"/>
                <a:cs typeface="Times New Roman" panose="02020603050405020304" pitchFamily="18" charset="0"/>
              </a:rPr>
              <a:t>ngôi thứ 3</a:t>
            </a:r>
          </a:p>
          <a:p>
            <a:pPr algn="just"/>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a:solidFill>
                  <a:srgbClr val="0000CC"/>
                </a:solidFill>
                <a:latin typeface="Times New Roman" panose="02020603050405020304" pitchFamily="18" charset="0"/>
                <a:cs typeface="Times New Roman" panose="02020603050405020304" pitchFamily="18" charset="0"/>
              </a:rPr>
              <a:t>K</a:t>
            </a:r>
            <a:r>
              <a:rPr lang="vi-VN" altLang="en-US" sz="2800" dirty="0" smtClean="0">
                <a:solidFill>
                  <a:srgbClr val="0000CC"/>
                </a:solidFill>
                <a:latin typeface="Times New Roman" panose="02020603050405020304" pitchFamily="18" charset="0"/>
                <a:cs typeface="Times New Roman" panose="02020603050405020304" pitchFamily="18" charset="0"/>
              </a:rPr>
              <a:t>ể </a:t>
            </a:r>
            <a:r>
              <a:rPr lang="vi-VN" altLang="en-US" sz="2800" dirty="0">
                <a:solidFill>
                  <a:srgbClr val="0000CC"/>
                </a:solidFill>
                <a:latin typeface="Times New Roman" panose="02020603050405020304" pitchFamily="18" charset="0"/>
                <a:cs typeface="Times New Roman" panose="02020603050405020304" pitchFamily="18" charset="0"/>
              </a:rPr>
              <a:t>lại câu chuyện tương ứng với phần mở bài, và đảm bảo các sự việc chính như sau:</a:t>
            </a:r>
          </a:p>
          <a:p>
            <a:pPr algn="just"/>
            <a:r>
              <a:rPr lang="vi-VN" altLang="en-US" sz="2800" dirty="0">
                <a:solidFill>
                  <a:srgbClr val="0000CC"/>
                </a:solidFill>
                <a:latin typeface="Times New Roman" panose="02020603050405020304" pitchFamily="18" charset="0"/>
                <a:cs typeface="Times New Roman" panose="02020603050405020304" pitchFamily="18" charset="0"/>
              </a:rPr>
              <a:t>+ Sự việc mở đầu</a:t>
            </a:r>
          </a:p>
          <a:p>
            <a:pPr algn="just"/>
            <a:r>
              <a:rPr lang="vi-VN" altLang="en-US" sz="2800" dirty="0">
                <a:solidFill>
                  <a:srgbClr val="0000CC"/>
                </a:solidFill>
                <a:latin typeface="Times New Roman" panose="02020603050405020304" pitchFamily="18" charset="0"/>
                <a:cs typeface="Times New Roman" panose="02020603050405020304" pitchFamily="18" charset="0"/>
              </a:rPr>
              <a:t>+ Sự việc diễn biến</a:t>
            </a:r>
          </a:p>
          <a:p>
            <a:pPr algn="just"/>
            <a:r>
              <a:rPr lang="vi-VN" altLang="en-US" sz="2800" dirty="0">
                <a:solidFill>
                  <a:srgbClr val="0000CC"/>
                </a:solidFill>
                <a:latin typeface="Times New Roman" panose="02020603050405020304" pitchFamily="18" charset="0"/>
                <a:cs typeface="Times New Roman" panose="02020603050405020304" pitchFamily="18" charset="0"/>
              </a:rPr>
              <a:t>+ Sự việc cao trào </a:t>
            </a:r>
          </a:p>
        </p:txBody>
      </p:sp>
      <p:sp>
        <p:nvSpPr>
          <p:cNvPr id="12" name="Google Shape;1154;p40">
            <a:extLst>
              <a:ext uri="{FF2B5EF4-FFF2-40B4-BE49-F238E27FC236}">
                <a16:creationId xmlns:a16="http://schemas.microsoft.com/office/drawing/2014/main" xmlns="" id="{14EB0728-2176-4B16-91FC-8289375B8E61}"/>
              </a:ext>
            </a:extLst>
          </p:cNvPr>
          <p:cNvSpPr txBox="1">
            <a:spLocks/>
          </p:cNvSpPr>
          <p:nvPr/>
        </p:nvSpPr>
        <p:spPr>
          <a:xfrm>
            <a:off x="3738384" y="624017"/>
            <a:ext cx="1764800" cy="770400"/>
          </a:xfrm>
          <a:prstGeom prst="rect">
            <a:avLst/>
          </a:prstGeom>
        </p:spPr>
        <p:txBody>
          <a:bodyPr spcFirstLastPara="1" wrap="square" lIns="121897" tIns="121897" rIns="121897" bIns="12189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chemeClr val="accent2"/>
                </a:solidFill>
                <a:uFill>
                  <a:noFill/>
                </a:uFill>
                <a:latin typeface="Mali Medium"/>
                <a:ea typeface="Mali Medium"/>
                <a:cs typeface="Mali Medium"/>
                <a:sym typeface="Mali Medium"/>
                <a:hlinkClick r:id="rId4" action="ppaction://hlinksldjump"/>
              </a:rPr>
              <a:t>01</a:t>
            </a:r>
            <a:endParaRPr lang="en" sz="3200" dirty="0">
              <a:solidFill>
                <a:schemeClr val="accent2"/>
              </a:solidFill>
              <a:latin typeface="Mali Medium"/>
              <a:ea typeface="Mali Medium"/>
              <a:cs typeface="Mali Medium"/>
              <a:sym typeface="Mali Medium"/>
            </a:endParaRPr>
          </a:p>
        </p:txBody>
      </p:sp>
      <p:sp>
        <p:nvSpPr>
          <p:cNvPr id="13" name="Google Shape;1155;p40">
            <a:extLst>
              <a:ext uri="{FF2B5EF4-FFF2-40B4-BE49-F238E27FC236}">
                <a16:creationId xmlns:a16="http://schemas.microsoft.com/office/drawing/2014/main" xmlns="" id="{E0BE6A95-772F-4952-8DC3-B817499E3358}"/>
              </a:ext>
            </a:extLst>
          </p:cNvPr>
          <p:cNvSpPr txBox="1">
            <a:spLocks/>
          </p:cNvSpPr>
          <p:nvPr/>
        </p:nvSpPr>
        <p:spPr>
          <a:xfrm>
            <a:off x="3888838" y="2445949"/>
            <a:ext cx="1764800" cy="770400"/>
          </a:xfrm>
          <a:prstGeom prst="rect">
            <a:avLst/>
          </a:prstGeom>
        </p:spPr>
        <p:txBody>
          <a:bodyPr spcFirstLastPara="1" wrap="square" lIns="121897" tIns="121897" rIns="121897" bIns="12189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chemeClr val="accent3"/>
                </a:solidFill>
                <a:uFill>
                  <a:noFill/>
                </a:uFill>
                <a:latin typeface="Mali Medium"/>
                <a:ea typeface="Mali Medium"/>
                <a:cs typeface="Mali Medium"/>
                <a:sym typeface="Mali Medium"/>
                <a:hlinkClick r:id="" action="ppaction://noaction"/>
              </a:rPr>
              <a:t>02</a:t>
            </a:r>
            <a:endParaRPr lang="en" sz="3200" dirty="0">
              <a:solidFill>
                <a:schemeClr val="accent3"/>
              </a:solidFill>
              <a:latin typeface="Mali Medium"/>
              <a:ea typeface="Mali Medium"/>
              <a:cs typeface="Mali Medium"/>
              <a:sym typeface="Mali Medium"/>
            </a:endParaRPr>
          </a:p>
        </p:txBody>
      </p:sp>
      <p:sp>
        <p:nvSpPr>
          <p:cNvPr id="14" name="Google Shape;1156;p40">
            <a:extLst>
              <a:ext uri="{FF2B5EF4-FFF2-40B4-BE49-F238E27FC236}">
                <a16:creationId xmlns:a16="http://schemas.microsoft.com/office/drawing/2014/main" xmlns="" id="{E257DE4E-CB56-44E6-B7DE-4C0898356B62}"/>
              </a:ext>
            </a:extLst>
          </p:cNvPr>
          <p:cNvSpPr/>
          <p:nvPr/>
        </p:nvSpPr>
        <p:spPr>
          <a:xfrm>
            <a:off x="4250128" y="4588199"/>
            <a:ext cx="982133" cy="1158439"/>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121897" tIns="121897" rIns="121897" bIns="121897" anchor="ctr" anchorCtr="0">
            <a:noAutofit/>
          </a:bodyPr>
          <a:lstStyle/>
          <a:p>
            <a:endParaRPr/>
          </a:p>
        </p:txBody>
      </p:sp>
      <p:sp>
        <p:nvSpPr>
          <p:cNvPr id="15" name="Google Shape;1157;p40">
            <a:extLst>
              <a:ext uri="{FF2B5EF4-FFF2-40B4-BE49-F238E27FC236}">
                <a16:creationId xmlns:a16="http://schemas.microsoft.com/office/drawing/2014/main" xmlns="" id="{3CDAC824-45A9-4DB2-BD52-E2EAE49C26BE}"/>
              </a:ext>
            </a:extLst>
          </p:cNvPr>
          <p:cNvSpPr txBox="1">
            <a:spLocks noGrp="1"/>
          </p:cNvSpPr>
          <p:nvPr>
            <p:ph type="title"/>
          </p:nvPr>
        </p:nvSpPr>
        <p:spPr>
          <a:xfrm flipH="1">
            <a:off x="3949219" y="4782218"/>
            <a:ext cx="1612800" cy="770400"/>
          </a:xfrm>
          <a:prstGeom prst="rect">
            <a:avLst/>
          </a:prstGeom>
        </p:spPr>
        <p:txBody>
          <a:bodyPr spcFirstLastPara="1" wrap="square" lIns="121897" tIns="121897" rIns="121897" bIns="121897" anchor="ctr" anchorCtr="0">
            <a:noAutofit/>
          </a:bodyPr>
          <a:lstStyle/>
          <a:p>
            <a:pPr algn="ctr">
              <a:spcBef>
                <a:spcPts val="0"/>
              </a:spcBef>
            </a:pPr>
            <a:r>
              <a:rPr lang="en" dirty="0">
                <a:solidFill>
                  <a:schemeClr val="accent2"/>
                </a:solidFill>
                <a:uFill>
                  <a:noFill/>
                </a:uFill>
                <a:latin typeface="Mali Medium"/>
                <a:ea typeface="Mali Medium"/>
                <a:cs typeface="Mali Medium"/>
                <a:sym typeface="Mali Medium"/>
                <a:hlinkClick r:id="" action="ppaction://noaction"/>
              </a:rPr>
              <a:t>03</a:t>
            </a:r>
            <a:endParaRPr dirty="0">
              <a:solidFill>
                <a:schemeClr val="accent2"/>
              </a:solidFill>
              <a:latin typeface="Mali Medium"/>
              <a:ea typeface="Mali Medium"/>
              <a:cs typeface="Mali Medium"/>
              <a:sym typeface="Mali Medium"/>
            </a:endParaRPr>
          </a:p>
        </p:txBody>
      </p:sp>
      <p:sp>
        <p:nvSpPr>
          <p:cNvPr id="2" name="Rectangle 1"/>
          <p:cNvSpPr/>
          <p:nvPr/>
        </p:nvSpPr>
        <p:spPr>
          <a:xfrm>
            <a:off x="1263722" y="1999018"/>
            <a:ext cx="2597722" cy="2246769"/>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3:</a:t>
            </a:r>
            <a:r>
              <a:rPr lang="en-US" sz="2800" dirty="0" smtClean="0">
                <a:latin typeface="Times New Roman" pitchFamily="18" charset="0"/>
                <a:cs typeface="Times New Roman" pitchFamily="18" charset="0"/>
              </a:rPr>
              <a:t> H</a:t>
            </a:r>
            <a:r>
              <a:rPr lang="vi-VN" sz="2800" dirty="0" smtClean="0">
                <a:latin typeface="Times New Roman" pitchFamily="18" charset="0"/>
                <a:cs typeface="Times New Roman" pitchFamily="18" charset="0"/>
              </a:rPr>
              <a:t>ãy </a:t>
            </a:r>
            <a:r>
              <a:rPr lang="vi-VN" sz="2800" dirty="0">
                <a:latin typeface="Times New Roman" pitchFamily="18" charset="0"/>
                <a:cs typeface="Times New Roman" pitchFamily="18" charset="0"/>
              </a:rPr>
              <a:t>kể lại truyện ngắn “Lão Hạc” bằng lời văn của </a:t>
            </a:r>
            <a:r>
              <a:rPr lang="vi-VN" sz="2800" dirty="0"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20956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p:bldP spid="12" grpId="0"/>
      <p:bldP spid="13" grpId="0"/>
      <p:bldP spid="14" grpId="0" animBg="1"/>
      <p:bldP spid="1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309EEC-607D-4A06-B024-8E190ED376AA}"/>
              </a:ext>
            </a:extLst>
          </p:cNvPr>
          <p:cNvSpPr/>
          <p:nvPr/>
        </p:nvSpPr>
        <p:spPr>
          <a:xfrm>
            <a:off x="208671" y="158263"/>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a16="http://schemas.microsoft.com/office/drawing/2014/main" xmlns="" id="{6D1371C2-ED9D-4C98-B4A5-6E8D2CA1A186}"/>
              </a:ext>
            </a:extLst>
          </p:cNvPr>
          <p:cNvGrpSpPr>
            <a:grpSpLocks/>
          </p:cNvGrpSpPr>
          <p:nvPr/>
        </p:nvGrpSpPr>
        <p:grpSpPr bwMode="auto">
          <a:xfrm>
            <a:off x="567270" y="347601"/>
            <a:ext cx="11152188" cy="6983413"/>
            <a:chOff x="0" y="0"/>
            <a:chExt cx="11151065" cy="6983832"/>
          </a:xfrm>
        </p:grpSpPr>
        <p:sp>
          <p:nvSpPr>
            <p:cNvPr id="4" name="Freeform 1224">
              <a:extLst>
                <a:ext uri="{FF2B5EF4-FFF2-40B4-BE49-F238E27FC236}">
                  <a16:creationId xmlns:a16="http://schemas.microsoft.com/office/drawing/2014/main" xmlns=""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a16="http://schemas.microsoft.com/office/drawing/2014/main" xmlns=""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a16="http://schemas.microsoft.com/office/drawing/2014/main" xmlns=""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Group 8">
            <a:extLst>
              <a:ext uri="{FF2B5EF4-FFF2-40B4-BE49-F238E27FC236}">
                <a16:creationId xmlns:a16="http://schemas.microsoft.com/office/drawing/2014/main" xmlns="" id="{7DF9189E-C183-4C81-8BDA-48B04D69C4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92" r="19778" b="283"/>
          <a:stretch/>
        </p:blipFill>
        <p:spPr bwMode="auto">
          <a:xfrm>
            <a:off x="4290565" y="411362"/>
            <a:ext cx="3424179" cy="141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xmlns="" id="{41D7B5E8-0A77-4BFE-9814-25301AF5FBD5}"/>
              </a:ext>
            </a:extLst>
          </p:cNvPr>
          <p:cNvSpPr txBox="1"/>
          <p:nvPr/>
        </p:nvSpPr>
        <p:spPr>
          <a:xfrm>
            <a:off x="4051738" y="868162"/>
            <a:ext cx="3862552" cy="707886"/>
          </a:xfrm>
          <a:prstGeom prst="rect">
            <a:avLst/>
          </a:prstGeom>
          <a:noFill/>
        </p:spPr>
        <p:txBody>
          <a:bodyPr wrap="square" rtlCol="0">
            <a:spAutoFit/>
          </a:bodyPr>
          <a:lstStyle/>
          <a:p>
            <a:pPr algn="ctr"/>
            <a:r>
              <a:rPr lang="en-US" altLang="zh-CN" sz="4000" dirty="0" err="1" smtClean="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Dặn</a:t>
            </a:r>
            <a:r>
              <a:rPr lang="en-US" altLang="zh-CN" sz="4000" dirty="0" smtClean="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 </a:t>
            </a:r>
            <a:r>
              <a:rPr lang="en-US" altLang="zh-CN" sz="4000" dirty="0" err="1" smtClean="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dò</a:t>
            </a:r>
            <a:endParaRPr lang="zh-CN" altLang="en-US" sz="4000" dirty="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endParaRPr>
          </a:p>
        </p:txBody>
      </p:sp>
      <p:sp>
        <p:nvSpPr>
          <p:cNvPr id="12" name="Freeform 7">
            <a:extLst>
              <a:ext uri="{FF2B5EF4-FFF2-40B4-BE49-F238E27FC236}">
                <a16:creationId xmlns:a16="http://schemas.microsoft.com/office/drawing/2014/main" xmlns="" id="{971D9DF7-87DF-4061-90F5-EB3078BFC238}"/>
              </a:ext>
            </a:extLst>
          </p:cNvPr>
          <p:cNvSpPr>
            <a:spLocks/>
          </p:cNvSpPr>
          <p:nvPr/>
        </p:nvSpPr>
        <p:spPr bwMode="auto">
          <a:xfrm>
            <a:off x="1905001" y="2249783"/>
            <a:ext cx="8610599" cy="4074817"/>
          </a:xfrm>
          <a:custGeom>
            <a:avLst/>
            <a:gdLst>
              <a:gd name="T0" fmla="*/ 2741 w 2586"/>
              <a:gd name="T1" fmla="*/ 1704 h 2173"/>
              <a:gd name="T2" fmla="*/ 2687 w 2586"/>
              <a:gd name="T3" fmla="*/ 1759 h 2173"/>
              <a:gd name="T4" fmla="*/ 2585 w 2586"/>
              <a:gd name="T5" fmla="*/ 1766 h 2173"/>
              <a:gd name="T6" fmla="*/ 2573 w 2586"/>
              <a:gd name="T7" fmla="*/ 1766 h 2173"/>
              <a:gd name="T8" fmla="*/ 1508 w 2586"/>
              <a:gd name="T9" fmla="*/ 1899 h 2173"/>
              <a:gd name="T10" fmla="*/ 286 w 2586"/>
              <a:gd name="T11" fmla="*/ 3636 h 2173"/>
              <a:gd name="T12" fmla="*/ 286 w 2586"/>
              <a:gd name="T13" fmla="*/ 3664 h 2173"/>
              <a:gd name="T14" fmla="*/ 380 w 2586"/>
              <a:gd name="T15" fmla="*/ 4405 h 2173"/>
              <a:gd name="T16" fmla="*/ 451 w 2586"/>
              <a:gd name="T17" fmla="*/ 4988 h 2173"/>
              <a:gd name="T18" fmla="*/ 357 w 2586"/>
              <a:gd name="T19" fmla="*/ 5475 h 2173"/>
              <a:gd name="T20" fmla="*/ 0 w 2586"/>
              <a:gd name="T21" fmla="*/ 5946 h 2173"/>
              <a:gd name="T22" fmla="*/ 357 w 2586"/>
              <a:gd name="T23" fmla="*/ 6415 h 2173"/>
              <a:gd name="T24" fmla="*/ 451 w 2586"/>
              <a:gd name="T25" fmla="*/ 6903 h 2173"/>
              <a:gd name="T26" fmla="*/ 380 w 2586"/>
              <a:gd name="T27" fmla="*/ 7488 h 2173"/>
              <a:gd name="T28" fmla="*/ 286 w 2586"/>
              <a:gd name="T29" fmla="*/ 8226 h 2173"/>
              <a:gd name="T30" fmla="*/ 286 w 2586"/>
              <a:gd name="T31" fmla="*/ 8259 h 2173"/>
              <a:gd name="T32" fmla="*/ 1508 w 2586"/>
              <a:gd name="T33" fmla="*/ 9992 h 2173"/>
              <a:gd name="T34" fmla="*/ 2328 w 2586"/>
              <a:gd name="T35" fmla="*/ 10120 h 2173"/>
              <a:gd name="T36" fmla="*/ 2425 w 2586"/>
              <a:gd name="T37" fmla="*/ 10127 h 2173"/>
              <a:gd name="T38" fmla="*/ 2491 w 2586"/>
              <a:gd name="T39" fmla="*/ 10198 h 2173"/>
              <a:gd name="T40" fmla="*/ 7165 w 2586"/>
              <a:gd name="T41" fmla="*/ 12177 h 2173"/>
              <a:gd name="T42" fmla="*/ 11839 w 2586"/>
              <a:gd name="T43" fmla="*/ 10205 h 2173"/>
              <a:gd name="T44" fmla="*/ 11905 w 2586"/>
              <a:gd name="T45" fmla="*/ 10127 h 2173"/>
              <a:gd name="T46" fmla="*/ 12007 w 2586"/>
              <a:gd name="T47" fmla="*/ 10127 h 2173"/>
              <a:gd name="T48" fmla="*/ 12933 w 2586"/>
              <a:gd name="T49" fmla="*/ 9992 h 2173"/>
              <a:gd name="T50" fmla="*/ 14155 w 2586"/>
              <a:gd name="T51" fmla="*/ 8259 h 2173"/>
              <a:gd name="T52" fmla="*/ 14155 w 2586"/>
              <a:gd name="T53" fmla="*/ 8226 h 2173"/>
              <a:gd name="T54" fmla="*/ 14060 w 2586"/>
              <a:gd name="T55" fmla="*/ 7488 h 2173"/>
              <a:gd name="T56" fmla="*/ 13990 w 2586"/>
              <a:gd name="T57" fmla="*/ 6903 h 2173"/>
              <a:gd name="T58" fmla="*/ 14084 w 2586"/>
              <a:gd name="T59" fmla="*/ 6415 h 2173"/>
              <a:gd name="T60" fmla="*/ 14441 w 2586"/>
              <a:gd name="T61" fmla="*/ 5946 h 2173"/>
              <a:gd name="T62" fmla="*/ 14084 w 2586"/>
              <a:gd name="T63" fmla="*/ 5475 h 2173"/>
              <a:gd name="T64" fmla="*/ 13990 w 2586"/>
              <a:gd name="T65" fmla="*/ 4988 h 2173"/>
              <a:gd name="T66" fmla="*/ 14060 w 2586"/>
              <a:gd name="T67" fmla="*/ 4405 h 2173"/>
              <a:gd name="T68" fmla="*/ 14155 w 2586"/>
              <a:gd name="T69" fmla="*/ 3664 h 2173"/>
              <a:gd name="T70" fmla="*/ 14155 w 2586"/>
              <a:gd name="T71" fmla="*/ 3636 h 2173"/>
              <a:gd name="T72" fmla="*/ 12933 w 2586"/>
              <a:gd name="T73" fmla="*/ 1899 h 2173"/>
              <a:gd name="T74" fmla="*/ 11766 w 2586"/>
              <a:gd name="T75" fmla="*/ 1771 h 2173"/>
              <a:gd name="T76" fmla="*/ 11667 w 2586"/>
              <a:gd name="T77" fmla="*/ 1775 h 2173"/>
              <a:gd name="T78" fmla="*/ 11593 w 2586"/>
              <a:gd name="T79" fmla="*/ 1709 h 2173"/>
              <a:gd name="T80" fmla="*/ 7165 w 2586"/>
              <a:gd name="T81" fmla="*/ 0 h 2173"/>
              <a:gd name="T82" fmla="*/ 2741 w 2586"/>
              <a:gd name="T83" fmla="*/ 1704 h 2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86" h="2173">
                <a:moveTo>
                  <a:pt x="491" y="304"/>
                </a:moveTo>
                <a:cubicBezTo>
                  <a:pt x="481" y="314"/>
                  <a:pt x="481" y="314"/>
                  <a:pt x="481" y="314"/>
                </a:cubicBezTo>
                <a:cubicBezTo>
                  <a:pt x="463" y="315"/>
                  <a:pt x="463" y="315"/>
                  <a:pt x="463" y="315"/>
                </a:cubicBezTo>
                <a:cubicBezTo>
                  <a:pt x="461" y="315"/>
                  <a:pt x="461" y="315"/>
                  <a:pt x="461" y="315"/>
                </a:cubicBezTo>
                <a:cubicBezTo>
                  <a:pt x="390" y="313"/>
                  <a:pt x="328" y="321"/>
                  <a:pt x="270" y="339"/>
                </a:cubicBezTo>
                <a:cubicBezTo>
                  <a:pt x="109" y="389"/>
                  <a:pt x="51" y="532"/>
                  <a:pt x="51" y="649"/>
                </a:cubicBezTo>
                <a:cubicBezTo>
                  <a:pt x="51" y="654"/>
                  <a:pt x="51" y="654"/>
                  <a:pt x="51" y="654"/>
                </a:cubicBezTo>
                <a:cubicBezTo>
                  <a:pt x="52" y="704"/>
                  <a:pt x="61" y="748"/>
                  <a:pt x="68" y="786"/>
                </a:cubicBezTo>
                <a:cubicBezTo>
                  <a:pt x="75" y="822"/>
                  <a:pt x="81" y="856"/>
                  <a:pt x="81" y="890"/>
                </a:cubicBezTo>
                <a:cubicBezTo>
                  <a:pt x="81" y="921"/>
                  <a:pt x="75" y="950"/>
                  <a:pt x="64" y="977"/>
                </a:cubicBezTo>
                <a:cubicBezTo>
                  <a:pt x="49" y="1011"/>
                  <a:pt x="27" y="1039"/>
                  <a:pt x="0" y="1061"/>
                </a:cubicBezTo>
                <a:cubicBezTo>
                  <a:pt x="27" y="1083"/>
                  <a:pt x="49" y="1111"/>
                  <a:pt x="64" y="1145"/>
                </a:cubicBezTo>
                <a:cubicBezTo>
                  <a:pt x="75" y="1172"/>
                  <a:pt x="81" y="1201"/>
                  <a:pt x="81" y="1232"/>
                </a:cubicBezTo>
                <a:cubicBezTo>
                  <a:pt x="81" y="1266"/>
                  <a:pt x="75" y="1300"/>
                  <a:pt x="68" y="1336"/>
                </a:cubicBezTo>
                <a:cubicBezTo>
                  <a:pt x="61" y="1375"/>
                  <a:pt x="52" y="1418"/>
                  <a:pt x="51" y="1468"/>
                </a:cubicBezTo>
                <a:cubicBezTo>
                  <a:pt x="51" y="1474"/>
                  <a:pt x="51" y="1474"/>
                  <a:pt x="51" y="1474"/>
                </a:cubicBezTo>
                <a:cubicBezTo>
                  <a:pt x="51" y="1590"/>
                  <a:pt x="109" y="1733"/>
                  <a:pt x="270" y="1783"/>
                </a:cubicBezTo>
                <a:cubicBezTo>
                  <a:pt x="314" y="1797"/>
                  <a:pt x="362" y="1805"/>
                  <a:pt x="417" y="1806"/>
                </a:cubicBezTo>
                <a:cubicBezTo>
                  <a:pt x="434" y="1807"/>
                  <a:pt x="434" y="1807"/>
                  <a:pt x="434" y="1807"/>
                </a:cubicBezTo>
                <a:cubicBezTo>
                  <a:pt x="446" y="1820"/>
                  <a:pt x="446" y="1820"/>
                  <a:pt x="446" y="1820"/>
                </a:cubicBezTo>
                <a:cubicBezTo>
                  <a:pt x="636" y="2041"/>
                  <a:pt x="949" y="2173"/>
                  <a:pt x="1283" y="2173"/>
                </a:cubicBezTo>
                <a:cubicBezTo>
                  <a:pt x="1617" y="2173"/>
                  <a:pt x="1930" y="2041"/>
                  <a:pt x="2120" y="1821"/>
                </a:cubicBezTo>
                <a:cubicBezTo>
                  <a:pt x="2132" y="1807"/>
                  <a:pt x="2132" y="1807"/>
                  <a:pt x="2132" y="1807"/>
                </a:cubicBezTo>
                <a:cubicBezTo>
                  <a:pt x="2150" y="1807"/>
                  <a:pt x="2150" y="1807"/>
                  <a:pt x="2150" y="1807"/>
                </a:cubicBezTo>
                <a:cubicBezTo>
                  <a:pt x="2210" y="1807"/>
                  <a:pt x="2265" y="1799"/>
                  <a:pt x="2316" y="1783"/>
                </a:cubicBezTo>
                <a:cubicBezTo>
                  <a:pt x="2477" y="1733"/>
                  <a:pt x="2535" y="1590"/>
                  <a:pt x="2535" y="1474"/>
                </a:cubicBezTo>
                <a:cubicBezTo>
                  <a:pt x="2535" y="1468"/>
                  <a:pt x="2535" y="1468"/>
                  <a:pt x="2535" y="1468"/>
                </a:cubicBezTo>
                <a:cubicBezTo>
                  <a:pt x="2534" y="1418"/>
                  <a:pt x="2525" y="1375"/>
                  <a:pt x="2518" y="1336"/>
                </a:cubicBezTo>
                <a:cubicBezTo>
                  <a:pt x="2511" y="1300"/>
                  <a:pt x="2505" y="1266"/>
                  <a:pt x="2505" y="1232"/>
                </a:cubicBezTo>
                <a:cubicBezTo>
                  <a:pt x="2505" y="1201"/>
                  <a:pt x="2510" y="1172"/>
                  <a:pt x="2522" y="1145"/>
                </a:cubicBezTo>
                <a:cubicBezTo>
                  <a:pt x="2537" y="1111"/>
                  <a:pt x="2558" y="1083"/>
                  <a:pt x="2586" y="1061"/>
                </a:cubicBezTo>
                <a:cubicBezTo>
                  <a:pt x="2558" y="1039"/>
                  <a:pt x="2537" y="1011"/>
                  <a:pt x="2522" y="977"/>
                </a:cubicBezTo>
                <a:cubicBezTo>
                  <a:pt x="2510" y="950"/>
                  <a:pt x="2505" y="921"/>
                  <a:pt x="2505" y="890"/>
                </a:cubicBezTo>
                <a:cubicBezTo>
                  <a:pt x="2505" y="856"/>
                  <a:pt x="2511" y="822"/>
                  <a:pt x="2518" y="786"/>
                </a:cubicBezTo>
                <a:cubicBezTo>
                  <a:pt x="2525" y="748"/>
                  <a:pt x="2534" y="704"/>
                  <a:pt x="2535" y="654"/>
                </a:cubicBezTo>
                <a:cubicBezTo>
                  <a:pt x="2535" y="649"/>
                  <a:pt x="2535" y="649"/>
                  <a:pt x="2535" y="649"/>
                </a:cubicBezTo>
                <a:cubicBezTo>
                  <a:pt x="2535" y="532"/>
                  <a:pt x="2477" y="389"/>
                  <a:pt x="2316" y="339"/>
                </a:cubicBezTo>
                <a:cubicBezTo>
                  <a:pt x="2253" y="319"/>
                  <a:pt x="2185" y="312"/>
                  <a:pt x="2107" y="316"/>
                </a:cubicBezTo>
                <a:cubicBezTo>
                  <a:pt x="2089" y="317"/>
                  <a:pt x="2089" y="317"/>
                  <a:pt x="2089" y="317"/>
                </a:cubicBezTo>
                <a:cubicBezTo>
                  <a:pt x="2076" y="305"/>
                  <a:pt x="2076" y="305"/>
                  <a:pt x="2076" y="305"/>
                </a:cubicBezTo>
                <a:cubicBezTo>
                  <a:pt x="1882" y="111"/>
                  <a:pt x="1593" y="0"/>
                  <a:pt x="1283" y="0"/>
                </a:cubicBezTo>
                <a:cubicBezTo>
                  <a:pt x="974" y="0"/>
                  <a:pt x="686" y="110"/>
                  <a:pt x="491" y="304"/>
                </a:cubicBezTo>
                <a:close/>
              </a:path>
            </a:pathLst>
          </a:custGeom>
          <a:solidFill>
            <a:schemeClr val="accent5">
              <a:lumMod val="20000"/>
              <a:lumOff val="80000"/>
              <a:alpha val="76000"/>
            </a:schemeClr>
          </a:solidFill>
          <a:ln>
            <a:noFill/>
          </a:ln>
        </p:spPr>
        <p:txBody>
          <a:bodyPr/>
          <a:lstStyle/>
          <a:p>
            <a:endParaRPr lang="zh-CN" altLang="en-US" dirty="0"/>
          </a:p>
        </p:txBody>
      </p:sp>
      <p:pic>
        <p:nvPicPr>
          <p:cNvPr id="11" name="图片 10">
            <a:extLst>
              <a:ext uri="{FF2B5EF4-FFF2-40B4-BE49-F238E27FC236}">
                <a16:creationId xmlns:a16="http://schemas.microsoft.com/office/drawing/2014/main" xmlns="" id="{E3FFD881-C735-4BDF-922F-AF68DA2F9E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13" y="3799246"/>
            <a:ext cx="3132987" cy="3217051"/>
          </a:xfrm>
          <a:prstGeom prst="rect">
            <a:avLst/>
          </a:prstGeom>
        </p:spPr>
      </p:pic>
      <p:sp>
        <p:nvSpPr>
          <p:cNvPr id="20" name="Rectangle 19">
            <a:extLst>
              <a:ext uri="{FF2B5EF4-FFF2-40B4-BE49-F238E27FC236}">
                <a16:creationId xmlns:a16="http://schemas.microsoft.com/office/drawing/2014/main" xmlns="" id="{F5B45B00-2389-4A0C-ABAF-69469C05CD1B}"/>
              </a:ext>
            </a:extLst>
          </p:cNvPr>
          <p:cNvSpPr/>
          <p:nvPr/>
        </p:nvSpPr>
        <p:spPr>
          <a:xfrm>
            <a:off x="2590799" y="3428268"/>
            <a:ext cx="7696200" cy="646331"/>
          </a:xfrm>
          <a:prstGeom prst="rect">
            <a:avLst/>
          </a:prstGeom>
        </p:spPr>
        <p:txBody>
          <a:bodyPr wrap="square">
            <a:spAutoFit/>
          </a:bodyPr>
          <a:lstStyle/>
          <a:p>
            <a:pPr lvl="0" algn="ctr"/>
            <a:r>
              <a:rPr lang="en-US" sz="3600" dirty="0" err="1" smtClean="0">
                <a:latin typeface="Times New Roman" pitchFamily="18" charset="0"/>
                <a:cs typeface="Times New Roman" pitchFamily="18" charset="0"/>
              </a:rPr>
              <a:t>Ôn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kì</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1186843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65F9E29D-244E-40E9-8EBC-FB480047893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矩形 25">
            <a:extLst>
              <a:ext uri="{FF2B5EF4-FFF2-40B4-BE49-F238E27FC236}">
                <a16:creationId xmlns:a16="http://schemas.microsoft.com/office/drawing/2014/main" xmlns="" id="{57E59564-BDE0-4167-86C0-A82AC3CE9790}"/>
              </a:ext>
            </a:extLst>
          </p:cNvPr>
          <p:cNvSpPr/>
          <p:nvPr/>
        </p:nvSpPr>
        <p:spPr>
          <a:xfrm>
            <a:off x="354012" y="342900"/>
            <a:ext cx="11482388" cy="6173786"/>
          </a:xfrm>
          <a:prstGeom prst="rect">
            <a:avLst/>
          </a:prstGeom>
          <a:noFill/>
          <a:ln>
            <a:solidFill>
              <a:srgbClr val="4B9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字魂35号-经典雅黑" panose="00000500000000000000" pitchFamily="2" charset="-122"/>
              <a:sym typeface=""/>
            </a:endParaRPr>
          </a:p>
        </p:txBody>
      </p:sp>
      <p:sp>
        <p:nvSpPr>
          <p:cNvPr id="2" name="TextBox 1"/>
          <p:cNvSpPr txBox="1"/>
          <p:nvPr/>
        </p:nvSpPr>
        <p:spPr>
          <a:xfrm>
            <a:off x="2710839" y="1058334"/>
            <a:ext cx="7411452" cy="646331"/>
          </a:xfrm>
          <a:prstGeom prst="rect">
            <a:avLst/>
          </a:prstGeom>
          <a:noFill/>
        </p:spPr>
        <p:txBody>
          <a:bodyPr wrap="square" rtlCol="0">
            <a:spAutoFit/>
          </a:bodyPr>
          <a:lstStyle/>
          <a:p>
            <a:pPr lvl="0"/>
            <a:r>
              <a:rPr lang="en-US" altLang="zh-CN" sz="3600" b="1" spc="1000" dirty="0" err="1" smtClean="0">
                <a:solidFill>
                  <a:schemeClr val="accent2"/>
                </a:solidFill>
                <a:latin typeface="Times New Roman" pitchFamily="18" charset="0"/>
                <a:ea typeface="字魂35号-经典雅黑" panose="00000500000000000000" pitchFamily="2" charset="-122"/>
                <a:cs typeface="Times New Roman" pitchFamily="18" charset="0"/>
                <a:sym typeface=""/>
              </a:rPr>
              <a:t>I.Ôn</a:t>
            </a:r>
            <a:r>
              <a:rPr lang="en-US" altLang="zh-CN" sz="3600" b="1" spc="1000" dirty="0" smtClean="0">
                <a:solidFill>
                  <a:schemeClr val="accent2"/>
                </a:solidFill>
                <a:latin typeface="Times New Roman" pitchFamily="18" charset="0"/>
                <a:ea typeface="字魂35号-经典雅黑" panose="00000500000000000000" pitchFamily="2" charset="-122"/>
                <a:cs typeface="Times New Roman" pitchFamily="18" charset="0"/>
                <a:sym typeface=""/>
              </a:rPr>
              <a:t> </a:t>
            </a:r>
            <a:r>
              <a:rPr lang="en-US" altLang="zh-CN" sz="3600" b="1" spc="1000" dirty="0" err="1" smtClean="0">
                <a:solidFill>
                  <a:schemeClr val="accent2"/>
                </a:solidFill>
                <a:latin typeface="Times New Roman" pitchFamily="18" charset="0"/>
                <a:ea typeface="字魂35号-经典雅黑" panose="00000500000000000000" pitchFamily="2" charset="-122"/>
                <a:cs typeface="Times New Roman" pitchFamily="18" charset="0"/>
                <a:sym typeface=""/>
              </a:rPr>
              <a:t>tập</a:t>
            </a:r>
            <a:r>
              <a:rPr lang="en-US" altLang="zh-CN" sz="3600" b="1" spc="1000" dirty="0" smtClean="0">
                <a:solidFill>
                  <a:schemeClr val="accent2"/>
                </a:solidFill>
                <a:latin typeface="Times New Roman" pitchFamily="18" charset="0"/>
                <a:ea typeface="字魂35号-经典雅黑" panose="00000500000000000000" pitchFamily="2" charset="-122"/>
                <a:cs typeface="Times New Roman" pitchFamily="18" charset="0"/>
                <a:sym typeface=""/>
              </a:rPr>
              <a:t> </a:t>
            </a:r>
            <a:r>
              <a:rPr lang="en-US" altLang="zh-CN" sz="3600" b="1" spc="1000" dirty="0" err="1" smtClean="0">
                <a:solidFill>
                  <a:schemeClr val="accent2"/>
                </a:solidFill>
                <a:latin typeface="Times New Roman" pitchFamily="18" charset="0"/>
                <a:ea typeface="字魂35号-经典雅黑" panose="00000500000000000000" pitchFamily="2" charset="-122"/>
                <a:cs typeface="Times New Roman" pitchFamily="18" charset="0"/>
                <a:sym typeface=""/>
              </a:rPr>
              <a:t>kiến</a:t>
            </a:r>
            <a:r>
              <a:rPr lang="en-US" altLang="zh-CN" sz="3600" b="1" spc="1000" dirty="0" smtClean="0">
                <a:solidFill>
                  <a:schemeClr val="accent2"/>
                </a:solidFill>
                <a:latin typeface="Times New Roman" pitchFamily="18" charset="0"/>
                <a:ea typeface="字魂35号-经典雅黑" panose="00000500000000000000" pitchFamily="2" charset="-122"/>
                <a:cs typeface="Times New Roman" pitchFamily="18" charset="0"/>
                <a:sym typeface=""/>
              </a:rPr>
              <a:t> </a:t>
            </a:r>
            <a:r>
              <a:rPr lang="en-US" altLang="zh-CN" sz="3600" b="1" spc="1000" dirty="0" err="1" smtClean="0">
                <a:solidFill>
                  <a:schemeClr val="accent2"/>
                </a:solidFill>
                <a:latin typeface="Times New Roman" pitchFamily="18" charset="0"/>
                <a:ea typeface="字魂35号-经典雅黑" panose="00000500000000000000" pitchFamily="2" charset="-122"/>
                <a:cs typeface="Times New Roman" pitchFamily="18" charset="0"/>
                <a:sym typeface=""/>
              </a:rPr>
              <a:t>thức</a:t>
            </a:r>
            <a:endParaRPr lang="en-US" altLang="zh-CN" sz="3600" b="1" spc="1000" dirty="0">
              <a:solidFill>
                <a:schemeClr val="accent2"/>
              </a:solidFill>
              <a:latin typeface="Times New Roman" pitchFamily="18" charset="0"/>
              <a:ea typeface="字魂35号-经典雅黑" panose="00000500000000000000" pitchFamily="2" charset="-122"/>
              <a:cs typeface="Times New Roman" pitchFamily="18" charset="0"/>
              <a:sym typeface=""/>
            </a:endParaRPr>
          </a:p>
        </p:txBody>
      </p:sp>
      <p:sp>
        <p:nvSpPr>
          <p:cNvPr id="3" name="TextBox 2"/>
          <p:cNvSpPr txBox="1"/>
          <p:nvPr/>
        </p:nvSpPr>
        <p:spPr>
          <a:xfrm>
            <a:off x="1576551" y="2033430"/>
            <a:ext cx="9680028" cy="523220"/>
          </a:xfrm>
          <a:prstGeom prst="rect">
            <a:avLst/>
          </a:prstGeom>
          <a:noFill/>
        </p:spPr>
        <p:txBody>
          <a:bodyPr wrap="square" rtlCol="0">
            <a:spAutoFit/>
          </a:bodyPr>
          <a:lstStyle/>
          <a:p>
            <a:r>
              <a:rPr lang="en-US" dirty="0" smtClean="0"/>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Hạc</a:t>
            </a:r>
            <a:endParaRPr lang="en-US" sz="2800" dirty="0">
              <a:latin typeface="Times New Roman" pitchFamily="18" charset="0"/>
              <a:cs typeface="Times New Roman" pitchFamily="18" charset="0"/>
            </a:endParaRPr>
          </a:p>
        </p:txBody>
      </p:sp>
      <p:sp>
        <p:nvSpPr>
          <p:cNvPr id="4" name="TextBox 3"/>
          <p:cNvSpPr txBox="1"/>
          <p:nvPr/>
        </p:nvSpPr>
        <p:spPr>
          <a:xfrm>
            <a:off x="1576551" y="2794583"/>
            <a:ext cx="9301655"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5" name="TextBox 4"/>
          <p:cNvSpPr txBox="1"/>
          <p:nvPr/>
        </p:nvSpPr>
        <p:spPr>
          <a:xfrm>
            <a:off x="1576551" y="3957144"/>
            <a:ext cx="871833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571252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750" fill="hold"/>
                                        <p:tgtEl>
                                          <p:spTgt spid="26"/>
                                        </p:tgtEl>
                                        <p:attrNameLst>
                                          <p:attrName>ppt_w</p:attrName>
                                        </p:attrNameLst>
                                      </p:cBhvr>
                                      <p:tavLst>
                                        <p:tav tm="0">
                                          <p:val>
                                            <p:fltVal val="0"/>
                                          </p:val>
                                        </p:tav>
                                        <p:tav tm="100000">
                                          <p:val>
                                            <p:strVal val="#ppt_w"/>
                                          </p:val>
                                        </p:tav>
                                      </p:tavLst>
                                    </p:anim>
                                    <p:anim calcmode="lin" valueType="num">
                                      <p:cBhvr>
                                        <p:cTn id="12" dur="750" fill="hold"/>
                                        <p:tgtEl>
                                          <p:spTgt spid="26"/>
                                        </p:tgtEl>
                                        <p:attrNameLst>
                                          <p:attrName>ppt_h</p:attrName>
                                        </p:attrNameLst>
                                      </p:cBhvr>
                                      <p:tavLst>
                                        <p:tav tm="0">
                                          <p:val>
                                            <p:fltVal val="0"/>
                                          </p:val>
                                        </p:tav>
                                        <p:tav tm="100000">
                                          <p:val>
                                            <p:strVal val="#ppt_h"/>
                                          </p:val>
                                        </p:tav>
                                      </p:tavLst>
                                    </p:anim>
                                    <p:animEffect transition="in" filter="fade">
                                      <p:cBhvr>
                                        <p:cTn id="13" dur="75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65F9E29D-244E-40E9-8EBC-FB480047893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6655"/>
            <a:ext cx="12192000" cy="6858000"/>
          </a:xfrm>
          <a:prstGeom prst="rect">
            <a:avLst/>
          </a:prstGeom>
        </p:spPr>
      </p:pic>
      <p:sp>
        <p:nvSpPr>
          <p:cNvPr id="26" name="矩形 25">
            <a:extLst>
              <a:ext uri="{FF2B5EF4-FFF2-40B4-BE49-F238E27FC236}">
                <a16:creationId xmlns:a16="http://schemas.microsoft.com/office/drawing/2014/main" xmlns="" id="{57E59564-BDE0-4167-86C0-A82AC3CE9790}"/>
              </a:ext>
            </a:extLst>
          </p:cNvPr>
          <p:cNvSpPr/>
          <p:nvPr/>
        </p:nvSpPr>
        <p:spPr>
          <a:xfrm>
            <a:off x="354012" y="342900"/>
            <a:ext cx="11482388" cy="6173786"/>
          </a:xfrm>
          <a:prstGeom prst="rect">
            <a:avLst/>
          </a:prstGeom>
          <a:noFill/>
          <a:ln>
            <a:solidFill>
              <a:srgbClr val="4B9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字魂35号-经典雅黑" panose="00000500000000000000" pitchFamily="2" charset="-122"/>
              <a:sym typeface=""/>
            </a:endParaRPr>
          </a:p>
        </p:txBody>
      </p:sp>
      <p:grpSp>
        <p:nvGrpSpPr>
          <p:cNvPr id="32" name="组合 31">
            <a:extLst>
              <a:ext uri="{FF2B5EF4-FFF2-40B4-BE49-F238E27FC236}">
                <a16:creationId xmlns:a16="http://schemas.microsoft.com/office/drawing/2014/main" xmlns="" id="{48DE7446-EBD8-42CE-9BC0-079E85CABE79}"/>
              </a:ext>
            </a:extLst>
          </p:cNvPr>
          <p:cNvGrpSpPr/>
          <p:nvPr/>
        </p:nvGrpSpPr>
        <p:grpSpPr>
          <a:xfrm>
            <a:off x="1071503" y="2774645"/>
            <a:ext cx="9288380" cy="1015663"/>
            <a:chOff x="3612990" y="3484172"/>
            <a:chExt cx="5669781" cy="1015663"/>
          </a:xfrm>
        </p:grpSpPr>
        <p:sp>
          <p:nvSpPr>
            <p:cNvPr id="33" name="矩形 32">
              <a:extLst>
                <a:ext uri="{FF2B5EF4-FFF2-40B4-BE49-F238E27FC236}">
                  <a16:creationId xmlns:a16="http://schemas.microsoft.com/office/drawing/2014/main" xmlns="" id="{FE86B92D-1298-42DC-AF04-E5104C9F1012}"/>
                </a:ext>
              </a:extLst>
            </p:cNvPr>
            <p:cNvSpPr/>
            <p:nvPr/>
          </p:nvSpPr>
          <p:spPr>
            <a:xfrm>
              <a:off x="3612990" y="3929741"/>
              <a:ext cx="1144627" cy="45719"/>
            </a:xfrm>
            <a:prstGeom prst="rect">
              <a:avLst/>
            </a:prstGeom>
            <a:solidFill>
              <a:srgbClr val="4B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4B9C76"/>
                </a:solidFill>
                <a:latin typeface=""/>
                <a:ea typeface="字魂35号-经典雅黑" panose="00000500000000000000" pitchFamily="2" charset="-122"/>
                <a:sym typeface=""/>
              </a:endParaRPr>
            </a:p>
          </p:txBody>
        </p:sp>
        <p:sp>
          <p:nvSpPr>
            <p:cNvPr id="34" name="矩形 33">
              <a:extLst>
                <a:ext uri="{FF2B5EF4-FFF2-40B4-BE49-F238E27FC236}">
                  <a16:creationId xmlns:a16="http://schemas.microsoft.com/office/drawing/2014/main" xmlns="" id="{FC836C53-E858-44FF-BE6D-80BF3C945A86}"/>
                </a:ext>
              </a:extLst>
            </p:cNvPr>
            <p:cNvSpPr/>
            <p:nvPr/>
          </p:nvSpPr>
          <p:spPr>
            <a:xfrm>
              <a:off x="8138144" y="3929741"/>
              <a:ext cx="1144627" cy="45719"/>
            </a:xfrm>
            <a:prstGeom prst="rect">
              <a:avLst/>
            </a:prstGeom>
            <a:solidFill>
              <a:srgbClr val="4B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4B9C76"/>
                </a:solidFill>
                <a:latin typeface=""/>
                <a:ea typeface="字魂35号-经典雅黑" panose="00000500000000000000" pitchFamily="2" charset="-122"/>
                <a:sym typeface=""/>
              </a:endParaRPr>
            </a:p>
          </p:txBody>
        </p:sp>
        <p:sp>
          <p:nvSpPr>
            <p:cNvPr id="35" name="TextBox 4">
              <a:extLst>
                <a:ext uri="{FF2B5EF4-FFF2-40B4-BE49-F238E27FC236}">
                  <a16:creationId xmlns:a16="http://schemas.microsoft.com/office/drawing/2014/main" xmlns="" id="{AE2B1CEB-8387-4CAD-BCF7-7D34BB7FBEF2}"/>
                </a:ext>
              </a:extLst>
            </p:cNvPr>
            <p:cNvSpPr txBox="1"/>
            <p:nvPr/>
          </p:nvSpPr>
          <p:spPr>
            <a:xfrm>
              <a:off x="4618411" y="3484172"/>
              <a:ext cx="3659784" cy="1015663"/>
            </a:xfrm>
            <a:prstGeom prst="rect">
              <a:avLst/>
            </a:prstGeom>
            <a:noFill/>
          </p:spPr>
          <p:txBody>
            <a:bodyPr wrap="none" rtlCol="0">
              <a:spAutoFit/>
            </a:bodyPr>
            <a:lstStyle/>
            <a:p>
              <a:pPr algn="ctr"/>
              <a:r>
                <a:rPr lang="en-US" altLang="zh-CN" sz="6000" b="1" spc="1000" dirty="0" err="1" smtClean="0">
                  <a:solidFill>
                    <a:schemeClr val="accent2"/>
                  </a:solidFill>
                  <a:latin typeface=""/>
                  <a:ea typeface="字魂35号-经典雅黑" panose="00000500000000000000" pitchFamily="2" charset="-122"/>
                  <a:sym typeface=""/>
                </a:rPr>
                <a:t>II.Luyện</a:t>
              </a:r>
              <a:r>
                <a:rPr lang="en-US" altLang="zh-CN" sz="6000" b="1" spc="1000" dirty="0" smtClean="0">
                  <a:solidFill>
                    <a:schemeClr val="accent2"/>
                  </a:solidFill>
                  <a:latin typeface=""/>
                  <a:ea typeface="字魂35号-经典雅黑" panose="00000500000000000000" pitchFamily="2" charset="-122"/>
                  <a:sym typeface=""/>
                </a:rPr>
                <a:t> </a:t>
              </a:r>
              <a:r>
                <a:rPr lang="en-US" altLang="zh-CN" sz="6000" b="1" spc="1000" dirty="0" err="1" smtClean="0">
                  <a:solidFill>
                    <a:schemeClr val="accent2"/>
                  </a:solidFill>
                  <a:latin typeface=""/>
                  <a:ea typeface="字魂35号-经典雅黑" panose="00000500000000000000" pitchFamily="2" charset="-122"/>
                  <a:sym typeface=""/>
                </a:rPr>
                <a:t>tập</a:t>
              </a:r>
              <a:endParaRPr lang="en-US" altLang="zh-CN" sz="6000" b="1" spc="1000" dirty="0">
                <a:solidFill>
                  <a:schemeClr val="accent2"/>
                </a:solidFill>
                <a:latin typeface=""/>
                <a:ea typeface="字魂35号-经典雅黑" panose="00000500000000000000" pitchFamily="2" charset="-122"/>
                <a:sym typeface=""/>
              </a:endParaRPr>
            </a:p>
          </p:txBody>
        </p:sp>
      </p:grpSp>
    </p:spTree>
    <p:extLst>
      <p:ext uri="{BB962C8B-B14F-4D97-AF65-F5344CB8AC3E}">
        <p14:creationId xmlns:p14="http://schemas.microsoft.com/office/powerpoint/2010/main" val="3574296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750" fill="hold"/>
                                        <p:tgtEl>
                                          <p:spTgt spid="26"/>
                                        </p:tgtEl>
                                        <p:attrNameLst>
                                          <p:attrName>ppt_w</p:attrName>
                                        </p:attrNameLst>
                                      </p:cBhvr>
                                      <p:tavLst>
                                        <p:tav tm="0">
                                          <p:val>
                                            <p:fltVal val="0"/>
                                          </p:val>
                                        </p:tav>
                                        <p:tav tm="100000">
                                          <p:val>
                                            <p:strVal val="#ppt_w"/>
                                          </p:val>
                                        </p:tav>
                                      </p:tavLst>
                                    </p:anim>
                                    <p:anim calcmode="lin" valueType="num">
                                      <p:cBhvr>
                                        <p:cTn id="12" dur="750" fill="hold"/>
                                        <p:tgtEl>
                                          <p:spTgt spid="26"/>
                                        </p:tgtEl>
                                        <p:attrNameLst>
                                          <p:attrName>ppt_h</p:attrName>
                                        </p:attrNameLst>
                                      </p:cBhvr>
                                      <p:tavLst>
                                        <p:tav tm="0">
                                          <p:val>
                                            <p:fltVal val="0"/>
                                          </p:val>
                                        </p:tav>
                                        <p:tav tm="100000">
                                          <p:val>
                                            <p:strVal val="#ppt_h"/>
                                          </p:val>
                                        </p:tav>
                                      </p:tavLst>
                                    </p:anim>
                                    <p:animEffect transition="in" filter="fade">
                                      <p:cBhvr>
                                        <p:cTn id="1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30" y="611226"/>
            <a:ext cx="11348928" cy="538609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fontAlgn="base"/>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1: </a:t>
            </a:r>
            <a:r>
              <a:rPr lang="en-US" sz="2400" b="1" dirty="0" err="1" smtClean="0">
                <a:latin typeface="Times New Roman" pitchFamily="18" charset="0"/>
                <a:cs typeface="Times New Roman" pitchFamily="18" charset="0"/>
              </a:rPr>
              <a:t>Đọc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đoạn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dưới</a:t>
            </a:r>
            <a:r>
              <a:rPr lang="en-US" sz="2400" b="1" dirty="0">
                <a:latin typeface="Times New Roman" pitchFamily="18" charset="0"/>
                <a:cs typeface="Times New Roman" pitchFamily="18" charset="0"/>
              </a:rPr>
              <a:t>: (3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vi-VN" sz="2400" i="1" dirty="0">
                <a:latin typeface="Times New Roman" pitchFamily="18" charset="0"/>
                <a:cs typeface="Times New Roman" pitchFamily="18" charset="0"/>
              </a:rPr>
              <a:t>Cũng không thể phủ nhận, trong sự yêu thương bản thân cũng có mặt của tính ích kỷ. Song, đây vẫn là hai khái niệm hoàn toàn khác nhau, thậm chí đối lập nhau trên nhiều phương diện. Yêu thương bản thân đồng nghĩa với việc chúng ta tự nhận thức và tôn trọng cơ thể mình, nhận ra được những giá trị thực sự của chính mình. Chúng ta hoàn thiện mình ở những điểm thiếu sót và biến mình thành một người toàn diện hơn, nâng tầm giá trị của bản thân. Người biết yêu thương bản thân mình, vì thế, cũng sẽ biết nghĩ cho người khác, cùng mọi người tạo nên một môi trường sống an lành hơn. Ngay cả khi bạn chưa làm được gì cho ai đó nhưng chỉ cần bạn chăm sóc tốt cho bản thân, giữ cho mình được khỏe mạnh, tâm trạng phơi phới là đã bớt gây cho người khác sự phiền hà hay phải lo lắng cho mình. Tôn trọng, yêu thương chính mình sẽ giúp bạn biết cách tôn trọng và yêu thương người khác là như vậy.</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(Trích “Hơi thở”, Thiền sư Thích Nhất Hạnh</a:t>
            </a:r>
            <a:r>
              <a:rPr lang="vi-VN" sz="2800" dirty="0"/>
              <a:t>)</a:t>
            </a:r>
            <a:endParaRPr lang="en-US" sz="2800" dirty="0"/>
          </a:p>
          <a:p>
            <a:endParaRPr lang="en-US" sz="2800" dirty="0">
              <a:effectLst/>
              <a:latin typeface="Times New Roman"/>
              <a:ea typeface="Calibri"/>
              <a:cs typeface="Times New Roman"/>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96" y="-189120"/>
            <a:ext cx="11333162"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24845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D793358-B04F-425F-AFF0-463097DEDB83}"/>
              </a:ext>
            </a:extLst>
          </p:cNvPr>
          <p:cNvSpPr/>
          <p:nvPr/>
        </p:nvSpPr>
        <p:spPr>
          <a:xfrm>
            <a:off x="1060453" y="775273"/>
            <a:ext cx="10069439" cy="584775"/>
          </a:xfrm>
          <a:prstGeom prst="rect">
            <a:avLst/>
          </a:prstGeom>
        </p:spPr>
        <p:txBody>
          <a:bodyPr wrap="square">
            <a:spAutoFit/>
          </a:bodyPr>
          <a:lstStyle/>
          <a:p>
            <a:pPr algn="ctr"/>
            <a:r>
              <a:rPr lang="en-US" sz="3200" b="1" dirty="0" err="1" smtClean="0">
                <a:solidFill>
                  <a:srgbClr val="FF0000"/>
                </a:solidFill>
                <a:latin typeface="Times New Roman" panose="02020603050405020304" pitchFamily="18" charset="0"/>
                <a:cs typeface="Times New Roman" pitchFamily="18" charset="0"/>
              </a:rPr>
              <a:t>Câu</a:t>
            </a:r>
            <a:r>
              <a:rPr lang="en-US" sz="3200" b="1" dirty="0" smtClean="0">
                <a:solidFill>
                  <a:srgbClr val="FF0000"/>
                </a:solidFill>
                <a:latin typeface="Times New Roman" panose="02020603050405020304" pitchFamily="18" charset="0"/>
                <a:cs typeface="Times New Roman" pitchFamily="18" charset="0"/>
              </a:rPr>
              <a:t> </a:t>
            </a:r>
            <a:r>
              <a:rPr lang="en-US" sz="3200" b="1" dirty="0" err="1" smtClean="0">
                <a:solidFill>
                  <a:srgbClr val="FF0000"/>
                </a:solidFill>
                <a:latin typeface="Times New Roman" panose="02020603050405020304" pitchFamily="18" charset="0"/>
                <a:cs typeface="Times New Roman" pitchFamily="18" charset="0"/>
              </a:rPr>
              <a:t>hỏi</a:t>
            </a:r>
            <a:r>
              <a:rPr lang="en-US" sz="3200" b="1" dirty="0" smtClean="0">
                <a:solidFill>
                  <a:srgbClr val="FF0000"/>
                </a:solidFill>
                <a:latin typeface="Times New Roman" panose="02020603050405020304" pitchFamily="18" charset="0"/>
                <a:cs typeface="Times New Roman" pitchFamily="18" charset="0"/>
              </a:rPr>
              <a:t>: </a:t>
            </a:r>
            <a:endParaRPr lang="en-US" sz="3200" b="1" dirty="0">
              <a:solidFill>
                <a:srgbClr val="FF0000"/>
              </a:solidFill>
              <a:latin typeface="Times New Roman" panose="02020603050405020304" pitchFamily="18" charset="0"/>
              <a:cs typeface="Times New Roman" pitchFamily="18" charset="0"/>
            </a:endParaRPr>
          </a:p>
        </p:txBody>
      </p:sp>
      <p:graphicFrame>
        <p:nvGraphicFramePr>
          <p:cNvPr id="3" name="Table 2">
            <a:extLst>
              <a:ext uri="{FF2B5EF4-FFF2-40B4-BE49-F238E27FC236}">
                <a16:creationId xmlns:a16="http://schemas.microsoft.com/office/drawing/2014/main" xmlns="" id="{D60A42A7-9BAC-4AAC-8303-076E28589860}"/>
              </a:ext>
            </a:extLst>
          </p:cNvPr>
          <p:cNvGraphicFramePr>
            <a:graphicFrameLocks noGrp="1"/>
          </p:cNvGraphicFramePr>
          <p:nvPr>
            <p:extLst>
              <p:ext uri="{D42A27DB-BD31-4B8C-83A1-F6EECF244321}">
                <p14:modId xmlns:p14="http://schemas.microsoft.com/office/powerpoint/2010/main" val="2800056077"/>
              </p:ext>
            </p:extLst>
          </p:nvPr>
        </p:nvGraphicFramePr>
        <p:xfrm>
          <a:off x="4660658" y="2244297"/>
          <a:ext cx="2936659" cy="4183215"/>
        </p:xfrm>
        <a:graphic>
          <a:graphicData uri="http://schemas.openxmlformats.org/drawingml/2006/table">
            <a:tbl>
              <a:tblPr firstRow="1" bandRow="1">
                <a:tableStyleId>{5940675A-B579-460E-94D1-54222C63F5DA}</a:tableStyleId>
              </a:tblPr>
              <a:tblGrid>
                <a:gridCol w="272001">
                  <a:extLst>
                    <a:ext uri="{9D8B030D-6E8A-4147-A177-3AD203B41FA5}">
                      <a16:colId xmlns:a16="http://schemas.microsoft.com/office/drawing/2014/main" xmlns="" val="20000"/>
                    </a:ext>
                  </a:extLst>
                </a:gridCol>
                <a:gridCol w="2402408">
                  <a:extLst>
                    <a:ext uri="{9D8B030D-6E8A-4147-A177-3AD203B41FA5}">
                      <a16:colId xmlns:a16="http://schemas.microsoft.com/office/drawing/2014/main" xmlns="" val="20001"/>
                    </a:ext>
                  </a:extLst>
                </a:gridCol>
                <a:gridCol w="262250">
                  <a:extLst>
                    <a:ext uri="{9D8B030D-6E8A-4147-A177-3AD203B41FA5}">
                      <a16:colId xmlns:a16="http://schemas.microsoft.com/office/drawing/2014/main" xmlns="" val="20002"/>
                    </a:ext>
                  </a:extLst>
                </a:gridCol>
              </a:tblGrid>
              <a:tr h="38751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0"/>
                  </a:ext>
                </a:extLst>
              </a:tr>
              <a:tr h="70087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1"/>
                  </a:ext>
                </a:extLst>
              </a:tr>
              <a:tr h="5206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2"/>
                  </a:ext>
                </a:extLst>
              </a:tr>
              <a:tr h="37599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3"/>
                  </a:ext>
                </a:extLst>
              </a:tr>
              <a:tr h="723056">
                <a:tc>
                  <a:txBody>
                    <a:bodyPr/>
                    <a:lstStyle/>
                    <a:p>
                      <a:pPr algn="l"/>
                      <a:endParaRPr lang="ko-KR" altLang="en-US" sz="12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4"/>
                  </a:ext>
                </a:extLst>
              </a:tr>
              <a:tr h="83874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5"/>
                  </a:ext>
                </a:extLst>
              </a:tr>
              <a:tr h="63629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6"/>
                  </a:ext>
                </a:extLst>
              </a:tr>
            </a:tbl>
          </a:graphicData>
        </a:graphic>
      </p:graphicFrame>
      <p:sp>
        <p:nvSpPr>
          <p:cNvPr id="4" name="Block Arc 14">
            <a:extLst>
              <a:ext uri="{FF2B5EF4-FFF2-40B4-BE49-F238E27FC236}">
                <a16:creationId xmlns:a16="http://schemas.microsoft.com/office/drawing/2014/main" xmlns="" id="{0AC526B1-99E7-4C49-9C8D-448976601F38}"/>
              </a:ext>
            </a:extLst>
          </p:cNvPr>
          <p:cNvSpPr>
            <a:spLocks noChangeAspect="1"/>
          </p:cNvSpPr>
          <p:nvPr/>
        </p:nvSpPr>
        <p:spPr>
          <a:xfrm rot="2700000">
            <a:off x="5850164" y="1926890"/>
            <a:ext cx="287905" cy="836441"/>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aphicFrame>
        <p:nvGraphicFramePr>
          <p:cNvPr id="5" name="Table 4">
            <a:extLst>
              <a:ext uri="{FF2B5EF4-FFF2-40B4-BE49-F238E27FC236}">
                <a16:creationId xmlns:a16="http://schemas.microsoft.com/office/drawing/2014/main" xmlns="" id="{75797BD6-91B2-4548-8F28-0BEF35112E4A}"/>
              </a:ext>
            </a:extLst>
          </p:cNvPr>
          <p:cNvGraphicFramePr>
            <a:graphicFrameLocks noGrp="1"/>
          </p:cNvGraphicFramePr>
          <p:nvPr>
            <p:extLst>
              <p:ext uri="{D42A27DB-BD31-4B8C-83A1-F6EECF244321}">
                <p14:modId xmlns:p14="http://schemas.microsoft.com/office/powerpoint/2010/main" val="3774686256"/>
              </p:ext>
            </p:extLst>
          </p:nvPr>
        </p:nvGraphicFramePr>
        <p:xfrm>
          <a:off x="8339158" y="2244297"/>
          <a:ext cx="2936659" cy="4183215"/>
        </p:xfrm>
        <a:graphic>
          <a:graphicData uri="http://schemas.openxmlformats.org/drawingml/2006/table">
            <a:tbl>
              <a:tblPr firstRow="1" bandRow="1">
                <a:tableStyleId>{5940675A-B579-460E-94D1-54222C63F5DA}</a:tableStyleId>
              </a:tblPr>
              <a:tblGrid>
                <a:gridCol w="272001">
                  <a:extLst>
                    <a:ext uri="{9D8B030D-6E8A-4147-A177-3AD203B41FA5}">
                      <a16:colId xmlns:a16="http://schemas.microsoft.com/office/drawing/2014/main" xmlns="" val="20000"/>
                    </a:ext>
                  </a:extLst>
                </a:gridCol>
                <a:gridCol w="2402408">
                  <a:extLst>
                    <a:ext uri="{9D8B030D-6E8A-4147-A177-3AD203B41FA5}">
                      <a16:colId xmlns:a16="http://schemas.microsoft.com/office/drawing/2014/main" xmlns="" val="20001"/>
                    </a:ext>
                  </a:extLst>
                </a:gridCol>
                <a:gridCol w="262250">
                  <a:extLst>
                    <a:ext uri="{9D8B030D-6E8A-4147-A177-3AD203B41FA5}">
                      <a16:colId xmlns:a16="http://schemas.microsoft.com/office/drawing/2014/main" xmlns="" val="20002"/>
                    </a:ext>
                  </a:extLst>
                </a:gridCol>
              </a:tblGrid>
              <a:tr h="38751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0"/>
                  </a:ext>
                </a:extLst>
              </a:tr>
              <a:tr h="70087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1"/>
                  </a:ext>
                </a:extLst>
              </a:tr>
              <a:tr h="5206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2"/>
                  </a:ext>
                </a:extLst>
              </a:tr>
              <a:tr h="37599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3"/>
                  </a:ext>
                </a:extLst>
              </a:tr>
              <a:tr h="723056">
                <a:tc>
                  <a:txBody>
                    <a:bodyPr/>
                    <a:lstStyle/>
                    <a:p>
                      <a:pPr algn="l"/>
                      <a:endParaRPr lang="ko-KR" altLang="en-US" sz="12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4"/>
                  </a:ext>
                </a:extLst>
              </a:tr>
              <a:tr h="83874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5"/>
                  </a:ext>
                </a:extLst>
              </a:tr>
              <a:tr h="63629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6"/>
                  </a:ext>
                </a:extLst>
              </a:tr>
            </a:tbl>
          </a:graphicData>
        </a:graphic>
      </p:graphicFrame>
      <p:sp>
        <p:nvSpPr>
          <p:cNvPr id="6" name="Block Arc 14">
            <a:extLst>
              <a:ext uri="{FF2B5EF4-FFF2-40B4-BE49-F238E27FC236}">
                <a16:creationId xmlns:a16="http://schemas.microsoft.com/office/drawing/2014/main" xmlns="" id="{671E04FB-F930-4F60-B3BE-1B31C32AB7BE}"/>
              </a:ext>
            </a:extLst>
          </p:cNvPr>
          <p:cNvSpPr>
            <a:spLocks noChangeAspect="1"/>
          </p:cNvSpPr>
          <p:nvPr/>
        </p:nvSpPr>
        <p:spPr>
          <a:xfrm rot="2700000">
            <a:off x="9653382" y="1926892"/>
            <a:ext cx="287905" cy="836441"/>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aphicFrame>
        <p:nvGraphicFramePr>
          <p:cNvPr id="7" name="Table 6">
            <a:extLst>
              <a:ext uri="{FF2B5EF4-FFF2-40B4-BE49-F238E27FC236}">
                <a16:creationId xmlns:a16="http://schemas.microsoft.com/office/drawing/2014/main" xmlns="" id="{86D0B9A2-8276-4DDA-B0AB-B1DB81396D74}"/>
              </a:ext>
            </a:extLst>
          </p:cNvPr>
          <p:cNvGraphicFramePr>
            <a:graphicFrameLocks noGrp="1"/>
          </p:cNvGraphicFramePr>
          <p:nvPr>
            <p:extLst>
              <p:ext uri="{D42A27DB-BD31-4B8C-83A1-F6EECF244321}">
                <p14:modId xmlns:p14="http://schemas.microsoft.com/office/powerpoint/2010/main" val="1887250294"/>
              </p:ext>
            </p:extLst>
          </p:nvPr>
        </p:nvGraphicFramePr>
        <p:xfrm>
          <a:off x="855515" y="2244298"/>
          <a:ext cx="2936659" cy="4325363"/>
        </p:xfrm>
        <a:graphic>
          <a:graphicData uri="http://schemas.openxmlformats.org/drawingml/2006/table">
            <a:tbl>
              <a:tblPr firstRow="1" bandRow="1">
                <a:tableStyleId>{5940675A-B579-460E-94D1-54222C63F5DA}</a:tableStyleId>
              </a:tblPr>
              <a:tblGrid>
                <a:gridCol w="272001">
                  <a:extLst>
                    <a:ext uri="{9D8B030D-6E8A-4147-A177-3AD203B41FA5}">
                      <a16:colId xmlns:a16="http://schemas.microsoft.com/office/drawing/2014/main" xmlns="" val="20000"/>
                    </a:ext>
                  </a:extLst>
                </a:gridCol>
                <a:gridCol w="2402408">
                  <a:extLst>
                    <a:ext uri="{9D8B030D-6E8A-4147-A177-3AD203B41FA5}">
                      <a16:colId xmlns:a16="http://schemas.microsoft.com/office/drawing/2014/main" xmlns="" val="20001"/>
                    </a:ext>
                  </a:extLst>
                </a:gridCol>
                <a:gridCol w="262250">
                  <a:extLst>
                    <a:ext uri="{9D8B030D-6E8A-4147-A177-3AD203B41FA5}">
                      <a16:colId xmlns:a16="http://schemas.microsoft.com/office/drawing/2014/main" xmlns="" val="20002"/>
                    </a:ext>
                  </a:extLst>
                </a:gridCol>
              </a:tblGrid>
              <a:tr h="38751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xmlns="" val="10000"/>
                  </a:ext>
                </a:extLst>
              </a:tr>
              <a:tr h="70087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xmlns="" val="10001"/>
                  </a:ext>
                </a:extLst>
              </a:tr>
              <a:tr h="5206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xmlns="" val="10002"/>
                  </a:ext>
                </a:extLst>
              </a:tr>
              <a:tr h="37599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28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xmlns="" val="10003"/>
                  </a:ext>
                </a:extLst>
              </a:tr>
              <a:tr h="723056">
                <a:tc>
                  <a:txBody>
                    <a:bodyPr/>
                    <a:lstStyle/>
                    <a:p>
                      <a:pPr algn="l"/>
                      <a:endParaRPr lang="ko-KR" altLang="en-US" sz="12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algn="l"/>
                      <a:endParaRPr lang="ko-KR" altLang="en-US" sz="28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algn="l"/>
                      <a:endParaRPr lang="ko-KR" altLang="en-US" sz="12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xmlns="" val="10004"/>
                  </a:ext>
                </a:extLst>
              </a:tr>
              <a:tr h="83874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xmlns="" val="10005"/>
                  </a:ext>
                </a:extLst>
              </a:tr>
              <a:tr h="63629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marL="91452" marR="91452" marT="45709" marB="45709"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A6E4B6"/>
                    </a:solidFill>
                  </a:tcPr>
                </a:tc>
                <a:extLst>
                  <a:ext uri="{0D108BD9-81ED-4DB2-BD59-A6C34878D82A}">
                    <a16:rowId xmlns:a16="http://schemas.microsoft.com/office/drawing/2014/main" xmlns="" val="10006"/>
                  </a:ext>
                </a:extLst>
              </a:tr>
            </a:tbl>
          </a:graphicData>
        </a:graphic>
      </p:graphicFrame>
      <p:sp>
        <p:nvSpPr>
          <p:cNvPr id="8" name="Block Arc 14">
            <a:extLst>
              <a:ext uri="{FF2B5EF4-FFF2-40B4-BE49-F238E27FC236}">
                <a16:creationId xmlns:a16="http://schemas.microsoft.com/office/drawing/2014/main" xmlns="" id="{E269530A-A668-4B1C-B4E7-C595A1561FF2}"/>
              </a:ext>
            </a:extLst>
          </p:cNvPr>
          <p:cNvSpPr>
            <a:spLocks noChangeAspect="1"/>
          </p:cNvSpPr>
          <p:nvPr/>
        </p:nvSpPr>
        <p:spPr>
          <a:xfrm rot="2700000">
            <a:off x="2101635" y="1926893"/>
            <a:ext cx="287905" cy="836441"/>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2">
            <a:extLst>
              <a:ext uri="{FF2B5EF4-FFF2-40B4-BE49-F238E27FC236}">
                <a16:creationId xmlns:a16="http://schemas.microsoft.com/office/drawing/2014/main" xmlns="" id="{981B0EBF-E698-4749-8365-24AC28E76554}"/>
              </a:ext>
            </a:extLst>
          </p:cNvPr>
          <p:cNvSpPr txBox="1">
            <a:spLocks noChangeArrowheads="1"/>
          </p:cNvSpPr>
          <p:nvPr/>
        </p:nvSpPr>
        <p:spPr>
          <a:xfrm>
            <a:off x="916183" y="2917172"/>
            <a:ext cx="2780810" cy="3394618"/>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dirty="0" smtClean="0">
                <a:latin typeface="Times New Roman" pitchFamily="18" charset="0"/>
                <a:cs typeface="Times New Roman" pitchFamily="18" charset="0"/>
              </a:rPr>
              <a:t>a. </a:t>
            </a:r>
            <a:r>
              <a:rPr lang="vi-VN" sz="2800" dirty="0">
                <a:latin typeface="Times New Roman" pitchFamily="18" charset="0"/>
                <a:cs typeface="Times New Roman" pitchFamily="18" charset="0"/>
              </a:rPr>
              <a:t>Xác định nội dung chính của đoạn </a:t>
            </a:r>
            <a:r>
              <a:rPr lang="en-US" sz="2800" dirty="0" err="1">
                <a:latin typeface="Times New Roman" pitchFamily="18" charset="0"/>
                <a:cs typeface="Times New Roman" pitchFamily="18" charset="0"/>
              </a:rPr>
              <a:t>văn</a:t>
            </a:r>
            <a:r>
              <a:rPr lang="vi-VN" sz="2800" dirty="0">
                <a:latin typeface="Times New Roman" pitchFamily="18" charset="0"/>
                <a:cs typeface="Times New Roman" pitchFamily="18" charset="0"/>
              </a:rPr>
              <a:t> trên? </a:t>
            </a:r>
            <a:endParaRPr lang="en-US" sz="2800" dirty="0">
              <a:latin typeface="Times New Roman" pitchFamily="18" charset="0"/>
              <a:cs typeface="Times New Roman" pitchFamily="18" charset="0"/>
            </a:endParaRPr>
          </a:p>
          <a:p>
            <a:pPr>
              <a:defRPr/>
            </a:pPr>
            <a:endParaRPr lang="en-US" sz="2800" b="1" dirty="0">
              <a:latin typeface="Times New Roman" pitchFamily="18" charset="0"/>
              <a:cs typeface="Times New Roman" pitchFamily="18" charset="0"/>
            </a:endParaRPr>
          </a:p>
        </p:txBody>
      </p:sp>
      <p:sp>
        <p:nvSpPr>
          <p:cNvPr id="10" name="Rectangle 2">
            <a:extLst>
              <a:ext uri="{FF2B5EF4-FFF2-40B4-BE49-F238E27FC236}">
                <a16:creationId xmlns:a16="http://schemas.microsoft.com/office/drawing/2014/main" xmlns="" id="{66B3F7B4-7C09-4F37-8329-E0ABEF84C1F2}"/>
              </a:ext>
            </a:extLst>
          </p:cNvPr>
          <p:cNvSpPr txBox="1">
            <a:spLocks noChangeArrowheads="1"/>
          </p:cNvSpPr>
          <p:nvPr/>
        </p:nvSpPr>
        <p:spPr>
          <a:xfrm>
            <a:off x="4757616" y="3068294"/>
            <a:ext cx="2780810" cy="3175419"/>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endParaRPr lang="en-US" sz="2800" b="1" dirty="0">
              <a:latin typeface="Times New Roman" pitchFamily="18" charset="0"/>
              <a:cs typeface="Times New Roman" pitchFamily="18" charset="0"/>
            </a:endParaRPr>
          </a:p>
        </p:txBody>
      </p:sp>
      <p:sp>
        <p:nvSpPr>
          <p:cNvPr id="11" name="Rectangle 2">
            <a:extLst>
              <a:ext uri="{FF2B5EF4-FFF2-40B4-BE49-F238E27FC236}">
                <a16:creationId xmlns:a16="http://schemas.microsoft.com/office/drawing/2014/main" xmlns="" id="{8AED4E1B-3E33-4495-A237-0FB41C97D228}"/>
              </a:ext>
            </a:extLst>
          </p:cNvPr>
          <p:cNvSpPr txBox="1">
            <a:spLocks noChangeArrowheads="1"/>
          </p:cNvSpPr>
          <p:nvPr/>
        </p:nvSpPr>
        <p:spPr>
          <a:xfrm>
            <a:off x="8417082" y="3039116"/>
            <a:ext cx="2780810" cy="3272675"/>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800" dirty="0" smtClean="0">
                <a:latin typeface="Times New Roman" pitchFamily="18" charset="0"/>
                <a:cs typeface="Times New Roman" pitchFamily="18" charset="0"/>
              </a:rPr>
              <a:t>c. </a:t>
            </a:r>
            <a:r>
              <a:rPr lang="vi-VN" sz="2800" dirty="0" smtClean="0">
                <a:latin typeface="Times New Roman" pitchFamily="18" charset="0"/>
                <a:cs typeface="Times New Roman" pitchFamily="18" charset="0"/>
              </a:rPr>
              <a:t>Từ </a:t>
            </a:r>
            <a:r>
              <a:rPr lang="vi-VN" sz="2800" dirty="0">
                <a:latin typeface="Times New Roman" pitchFamily="18" charset="0"/>
                <a:cs typeface="Times New Roman" pitchFamily="18" charset="0"/>
              </a:rPr>
              <a:t>đoạn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trên, em rút ra được bài học gì cho bản 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3 – 5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a:t>
            </a:r>
          </a:p>
          <a:p>
            <a:pPr>
              <a:defRPr/>
            </a:pPr>
            <a:endParaRPr lang="en-US" sz="2800" b="1" dirty="0">
              <a:latin typeface="Times New Roman" pitchFamily="18" charset="0"/>
              <a:cs typeface="Times New Roman" pitchFamily="18" charset="0"/>
            </a:endParaRPr>
          </a:p>
        </p:txBody>
      </p:sp>
      <p:sp>
        <p:nvSpPr>
          <p:cNvPr id="12" name="Rectangle 2">
            <a:extLst>
              <a:ext uri="{FF2B5EF4-FFF2-40B4-BE49-F238E27FC236}">
                <a16:creationId xmlns:a16="http://schemas.microsoft.com/office/drawing/2014/main" xmlns="" id="{329D6EC7-855C-460F-B1AF-1E1FDC818DE2}"/>
              </a:ext>
            </a:extLst>
          </p:cNvPr>
          <p:cNvSpPr txBox="1">
            <a:spLocks noChangeArrowheads="1"/>
          </p:cNvSpPr>
          <p:nvPr/>
        </p:nvSpPr>
        <p:spPr>
          <a:xfrm>
            <a:off x="933438" y="2917172"/>
            <a:ext cx="2780810" cy="3394618"/>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endParaRPr lang="en-US" sz="2800" b="1" dirty="0">
              <a:latin typeface="Times New Roman" pitchFamily="18" charset="0"/>
              <a:cs typeface="Times New Roman" pitchFamily="18" charset="0"/>
            </a:endParaRPr>
          </a:p>
        </p:txBody>
      </p:sp>
      <p:sp>
        <p:nvSpPr>
          <p:cNvPr id="13" name="Rectangle 2">
            <a:extLst>
              <a:ext uri="{FF2B5EF4-FFF2-40B4-BE49-F238E27FC236}">
                <a16:creationId xmlns:a16="http://schemas.microsoft.com/office/drawing/2014/main" xmlns="" id="{D4E3A7EE-3256-4732-AE7E-20E38FAB14C2}"/>
              </a:ext>
            </a:extLst>
          </p:cNvPr>
          <p:cNvSpPr txBox="1">
            <a:spLocks noChangeArrowheads="1"/>
          </p:cNvSpPr>
          <p:nvPr/>
        </p:nvSpPr>
        <p:spPr>
          <a:xfrm>
            <a:off x="4989849" y="3233336"/>
            <a:ext cx="2316344" cy="2845334"/>
          </a:xfrm>
          <a:prstGeom prst="rect">
            <a:avLst/>
          </a:prstGeom>
        </p:spPr>
        <p:txBody>
          <a:bodyPr vert="horz" lIns="91436" tIns="45718" rIns="91436" bIns="45718" rtlCol="0" anchor="ctr">
            <a:normAutofit fontScale="97500"/>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defRPr/>
            </a:pPr>
            <a:r>
              <a:rPr lang="en-US" sz="2900" dirty="0" smtClean="0">
                <a:latin typeface="Times New Roman" pitchFamily="18" charset="0"/>
                <a:cs typeface="Times New Roman" pitchFamily="18" charset="0"/>
              </a:rPr>
              <a:t>b. </a:t>
            </a:r>
            <a:r>
              <a:rPr lang="en-US" sz="2900" dirty="0" err="1" smtClean="0">
                <a:latin typeface="Times New Roman" pitchFamily="18" charset="0"/>
                <a:cs typeface="Times New Roman" pitchFamily="18" charset="0"/>
              </a:rPr>
              <a:t>Hã</a:t>
            </a:r>
            <a:r>
              <a:rPr lang="vi-VN" sz="2900" dirty="0">
                <a:latin typeface="Times New Roman" pitchFamily="18" charset="0"/>
                <a:cs typeface="Times New Roman" pitchFamily="18" charset="0"/>
              </a:rPr>
              <a:t>y chỉ ra và nêu tác dụng của một trợ từ có trong đoạn </a:t>
            </a:r>
            <a:r>
              <a:rPr lang="en-US" sz="2900" dirty="0" err="1">
                <a:latin typeface="Times New Roman" pitchFamily="18" charset="0"/>
                <a:cs typeface="Times New Roman" pitchFamily="18" charset="0"/>
              </a:rPr>
              <a:t>văn</a:t>
            </a:r>
            <a:r>
              <a:rPr lang="vi-VN" sz="2900" dirty="0">
                <a:latin typeface="Times New Roman" pitchFamily="18" charset="0"/>
                <a:cs typeface="Times New Roman" pitchFamily="18" charset="0"/>
              </a:rPr>
              <a:t>? </a:t>
            </a:r>
            <a:endParaRPr lang="en-US" sz="2900" dirty="0">
              <a:latin typeface="Times New Roman" pitchFamily="18" charset="0"/>
              <a:cs typeface="Times New Roman" pitchFamily="18" charset="0"/>
            </a:endParaRPr>
          </a:p>
          <a:p>
            <a:pPr>
              <a:defRPr/>
            </a:pP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9079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nodePh="1">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par>
                                <p:cTn id="41" presetID="14" presetClass="entr" presetSubtype="1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nodePh="1">
                                  <p:stCondLst>
                                    <p:cond delay="0"/>
                                  </p:stCondLst>
                                  <p:endCondLst>
                                    <p:cond evt="begin" delay="0">
                                      <p:tn val="46"/>
                                    </p:cond>
                                  </p:end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96" y="-189120"/>
            <a:ext cx="11333162"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6988" y="1541011"/>
            <a:ext cx="11543370" cy="35394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514350" indent="-514350">
              <a:buAutoNum type="alphaLcPeriod"/>
            </a:pP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514350" indent="-514350">
              <a:buAutoNum type="alphaLcPeriod"/>
            </a:pPr>
            <a:r>
              <a:rPr lang="en-US" sz="2800" dirty="0" err="1">
                <a:latin typeface="Times New Roman" pitchFamily="18" charset="0"/>
                <a:cs typeface="Times New Roman" pitchFamily="18" charset="0"/>
              </a:rPr>
              <a:t>Trợ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514350" indent="-514350">
              <a:buAutoNum type="alphaLcPeriod"/>
            </a:pP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Bởi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chịu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tức</a:t>
            </a:r>
            <a:r>
              <a:rPr lang="en-US" sz="2800" dirty="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9249968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290C7EB-CC98-4C51-9602-CE7063C3AA22}"/>
              </a:ext>
            </a:extLst>
          </p:cNvPr>
          <p:cNvGrpSpPr/>
          <p:nvPr/>
        </p:nvGrpSpPr>
        <p:grpSpPr>
          <a:xfrm>
            <a:off x="1737134" y="-663876"/>
            <a:ext cx="8474995" cy="7449135"/>
            <a:chOff x="-433703" y="-596415"/>
            <a:chExt cx="6937889" cy="6385316"/>
          </a:xfrm>
        </p:grpSpPr>
        <p:pic>
          <p:nvPicPr>
            <p:cNvPr id="2" name="Picture 1">
              <a:extLst>
                <a:ext uri="{FF2B5EF4-FFF2-40B4-BE49-F238E27FC236}">
                  <a16:creationId xmlns:a16="http://schemas.microsoft.com/office/drawing/2014/main" xmlns="" id="{5B2C551D-3899-4FCE-B92F-FB85FB75C738}"/>
                </a:ext>
              </a:extLst>
            </p:cNvPr>
            <p:cNvPicPr>
              <a:picLocks noChangeAspect="1"/>
            </p:cNvPicPr>
            <p:nvPr/>
          </p:nvPicPr>
          <p:blipFill rotWithShape="1">
            <a:blip r:embed="rId3">
              <a:extLst>
                <a:ext uri="{28A0092B-C50C-407E-A947-70E740481C1C}">
                  <a14:useLocalDpi xmlns:a14="http://schemas.microsoft.com/office/drawing/2010/main" val="0"/>
                </a:ext>
              </a:extLst>
            </a:blip>
            <a:srcRect b="7965"/>
            <a:stretch/>
          </p:blipFill>
          <p:spPr>
            <a:xfrm>
              <a:off x="-433703" y="-596415"/>
              <a:ext cx="6937889" cy="6385316"/>
            </a:xfrm>
            <a:prstGeom prst="rect">
              <a:avLst/>
            </a:prstGeom>
          </p:spPr>
        </p:pic>
        <p:sp>
          <p:nvSpPr>
            <p:cNvPr id="3" name="Rectangle 2">
              <a:extLst>
                <a:ext uri="{FF2B5EF4-FFF2-40B4-BE49-F238E27FC236}">
                  <a16:creationId xmlns:a16="http://schemas.microsoft.com/office/drawing/2014/main" xmlns="" id="{D5DAF671-34AB-41F9-9E26-DC91A1BF3C5F}"/>
                </a:ext>
              </a:extLst>
            </p:cNvPr>
            <p:cNvSpPr/>
            <p:nvPr/>
          </p:nvSpPr>
          <p:spPr>
            <a:xfrm>
              <a:off x="1380361" y="1579974"/>
              <a:ext cx="3415883" cy="554028"/>
            </a:xfrm>
            <a:prstGeom prst="rect">
              <a:avLst/>
            </a:prstGeom>
          </p:spPr>
          <p:txBody>
            <a:bodyPr wrap="square">
              <a:spAutoFit/>
            </a:bodyPr>
            <a:lstStyle/>
            <a:p>
              <a:pPr algn="ctr">
                <a:buNone/>
              </a:pPr>
              <a:r>
                <a:rPr lang="en-US" altLang="en-US" sz="3600" b="1" dirty="0">
                  <a:solidFill>
                    <a:srgbClr val="0000CC"/>
                  </a:solidFill>
                  <a:latin typeface="Times New Roman" panose="02020603050405020304" pitchFamily="18" charset="0"/>
                  <a:cs typeface="Times New Roman" panose="02020603050405020304" pitchFamily="18" charset="0"/>
                </a:rPr>
                <a:t> </a:t>
              </a:r>
            </a:p>
          </p:txBody>
        </p:sp>
      </p:grpSp>
      <p:sp>
        <p:nvSpPr>
          <p:cNvPr id="5" name="Rectangle 4"/>
          <p:cNvSpPr/>
          <p:nvPr/>
        </p:nvSpPr>
        <p:spPr>
          <a:xfrm>
            <a:off x="3751429" y="2198273"/>
            <a:ext cx="4576037" cy="2246769"/>
          </a:xfrm>
          <a:prstGeom prst="rect">
            <a:avLst/>
          </a:prstGeom>
        </p:spPr>
        <p:txBody>
          <a:bodyPr wrap="square">
            <a:spAutoFit/>
          </a:bodyPr>
          <a:lstStyle/>
          <a:p>
            <a:r>
              <a:rPr lang="en-US" sz="2800" b="1" dirty="0" err="1" smtClean="0">
                <a:solidFill>
                  <a:srgbClr val="00B0F0"/>
                </a:solidFill>
                <a:latin typeface="Times New Roman" pitchFamily="18" charset="0"/>
                <a:cs typeface="Times New Roman" pitchFamily="18" charset="0"/>
              </a:rPr>
              <a:t>Bài</a:t>
            </a:r>
            <a:r>
              <a:rPr lang="en-US" sz="2800" b="1" dirty="0" smtClean="0">
                <a:solidFill>
                  <a:srgbClr val="00B0F0"/>
                </a:solidFill>
                <a:latin typeface="Times New Roman" pitchFamily="18" charset="0"/>
                <a:cs typeface="Times New Roman" pitchFamily="18" charset="0"/>
              </a:rPr>
              <a:t> </a:t>
            </a:r>
            <a:r>
              <a:rPr lang="en-US" sz="2800" b="1" dirty="0" err="1" smtClean="0">
                <a:solidFill>
                  <a:srgbClr val="00B0F0"/>
                </a:solidFill>
                <a:latin typeface="Times New Roman" pitchFamily="18" charset="0"/>
                <a:cs typeface="Times New Roman" pitchFamily="18" charset="0"/>
              </a:rPr>
              <a:t>tập</a:t>
            </a:r>
            <a:r>
              <a:rPr lang="en-US" sz="2800" b="1" dirty="0" smtClean="0">
                <a:solidFill>
                  <a:srgbClr val="00B0F0"/>
                </a:solidFill>
                <a:latin typeface="Times New Roman" pitchFamily="18" charset="0"/>
                <a:cs typeface="Times New Roman" pitchFamily="18" charset="0"/>
              </a:rPr>
              <a:t> 2: </a:t>
            </a:r>
            <a:r>
              <a:rPr lang="en-US" sz="2800" b="1" dirty="0" err="1" smtClean="0">
                <a:solidFill>
                  <a:srgbClr val="00B0F0"/>
                </a:solidFill>
                <a:latin typeface="Times New Roman" pitchFamily="18" charset="0"/>
                <a:cs typeface="Times New Roman" pitchFamily="18" charset="0"/>
              </a:rPr>
              <a:t>Em</a:t>
            </a:r>
            <a:r>
              <a:rPr lang="en-US" sz="2800" b="1" dirty="0" smtClean="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hãy</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viết</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một</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đoạn</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văn</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ngắn</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khoảng</a:t>
            </a:r>
            <a:r>
              <a:rPr lang="en-US" sz="2800" b="1" dirty="0">
                <a:solidFill>
                  <a:srgbClr val="00B0F0"/>
                </a:solidFill>
                <a:latin typeface="Times New Roman" pitchFamily="18" charset="0"/>
                <a:cs typeface="Times New Roman" pitchFamily="18" charset="0"/>
              </a:rPr>
              <a:t> 120 </a:t>
            </a:r>
            <a:r>
              <a:rPr lang="en-US" sz="2800" b="1" dirty="0" err="1">
                <a:solidFill>
                  <a:srgbClr val="00B0F0"/>
                </a:solidFill>
                <a:latin typeface="Times New Roman" pitchFamily="18" charset="0"/>
                <a:cs typeface="Times New Roman" pitchFamily="18" charset="0"/>
              </a:rPr>
              <a:t>đến</a:t>
            </a:r>
            <a:r>
              <a:rPr lang="en-US" sz="2800" b="1" dirty="0">
                <a:solidFill>
                  <a:srgbClr val="00B0F0"/>
                </a:solidFill>
                <a:latin typeface="Times New Roman" pitchFamily="18" charset="0"/>
                <a:cs typeface="Times New Roman" pitchFamily="18" charset="0"/>
              </a:rPr>
              <a:t> 150 </a:t>
            </a:r>
            <a:r>
              <a:rPr lang="en-US" sz="2800" b="1" dirty="0" err="1">
                <a:solidFill>
                  <a:srgbClr val="00B0F0"/>
                </a:solidFill>
                <a:latin typeface="Times New Roman" pitchFamily="18" charset="0"/>
                <a:cs typeface="Times New Roman" pitchFamily="18" charset="0"/>
              </a:rPr>
              <a:t>tư</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nêu</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suy</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nghi</a:t>
            </a:r>
            <a:r>
              <a:rPr lang="en-US" sz="2800" b="1" dirty="0">
                <a:solidFill>
                  <a:srgbClr val="00B0F0"/>
                </a:solidFill>
                <a:latin typeface="Times New Roman" pitchFamily="18" charset="0"/>
                <a:cs typeface="Times New Roman" pitchFamily="18" charset="0"/>
              </a:rPr>
              <a:t>̃ </a:t>
            </a:r>
            <a:r>
              <a:rPr lang="vi-VN" sz="2800" b="1" dirty="0">
                <a:solidFill>
                  <a:srgbClr val="00B0F0"/>
                </a:solidFill>
                <a:latin typeface="Times New Roman" pitchFamily="18" charset="0"/>
                <a:cs typeface="Times New Roman" pitchFamily="18" charset="0"/>
              </a:rPr>
              <a:t>của bản thân </a:t>
            </a:r>
            <a:r>
              <a:rPr lang="en-US" sz="2800" b="1" dirty="0">
                <a:solidFill>
                  <a:srgbClr val="00B0F0"/>
                </a:solidFill>
                <a:latin typeface="Times New Roman" pitchFamily="18" charset="0"/>
                <a:cs typeface="Times New Roman" pitchFamily="18" charset="0"/>
              </a:rPr>
              <a:t>v</a:t>
            </a:r>
            <a:r>
              <a:rPr lang="vi-VN" sz="2800" b="1" dirty="0">
                <a:solidFill>
                  <a:srgbClr val="00B0F0"/>
                </a:solidFill>
                <a:latin typeface="Times New Roman" pitchFamily="18" charset="0"/>
                <a:cs typeface="Times New Roman" pitchFamily="18" charset="0"/>
              </a:rPr>
              <a:t>ề </a:t>
            </a:r>
            <a:r>
              <a:rPr lang="en-US" sz="2800" b="1" dirty="0" err="1">
                <a:solidFill>
                  <a:srgbClr val="00B0F0"/>
                </a:solidFill>
                <a:latin typeface="Times New Roman" pitchFamily="18" charset="0"/>
                <a:cs typeface="Times New Roman" pitchFamily="18" charset="0"/>
              </a:rPr>
              <a:t>lòng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trung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thực</a:t>
            </a:r>
            <a:r>
              <a:rPr lang="en-US" sz="2800" b="1" dirty="0">
                <a:solidFill>
                  <a:srgbClr val="00B0F0"/>
                </a:solidFill>
                <a:latin typeface="Times New Roman" pitchFamily="18" charset="0"/>
                <a:cs typeface="Times New Roman" pitchFamily="18" charset="0"/>
              </a:rPr>
              <a:t> </a:t>
            </a:r>
            <a:r>
              <a:rPr lang="vi-VN" sz="2800" b="1" dirty="0">
                <a:solidFill>
                  <a:srgbClr val="00B0F0"/>
                </a:solidFill>
                <a:latin typeface="Times New Roman" pitchFamily="18" charset="0"/>
                <a:cs typeface="Times New Roman" pitchFamily="18" charset="0"/>
              </a:rPr>
              <a:t>của con </a:t>
            </a:r>
            <a:r>
              <a:rPr lang="vi-VN" sz="2800" b="1" dirty="0" smtClean="0">
                <a:solidFill>
                  <a:srgbClr val="00B0F0"/>
                </a:solidFill>
                <a:latin typeface="Times New Roman" pitchFamily="18" charset="0"/>
                <a:cs typeface="Times New Roman" pitchFamily="18" charset="0"/>
              </a:rPr>
              <a:t>người</a:t>
            </a:r>
            <a:r>
              <a:rPr lang="en-US" sz="2800" b="1" dirty="0" smtClean="0">
                <a:solidFill>
                  <a:srgbClr val="00B0F0"/>
                </a:solidFill>
                <a:latin typeface="Times New Roman" pitchFamily="18" charset="0"/>
                <a:cs typeface="Times New Roman" pitchFamily="18" charset="0"/>
              </a:rPr>
              <a:t>.</a:t>
            </a:r>
            <a:endParaRPr lang="en-US" sz="2800"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2077260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B671E33-AFD7-488A-92E2-E7317AD00A09}"/>
              </a:ext>
            </a:extLst>
          </p:cNvPr>
          <p:cNvSpPr/>
          <p:nvPr/>
        </p:nvSpPr>
        <p:spPr>
          <a:xfrm flipV="1">
            <a:off x="857250" y="930363"/>
            <a:ext cx="11333163" cy="45719"/>
          </a:xfrm>
          <a:prstGeom prst="rect">
            <a:avLst/>
          </a:prstGeom>
          <a:solidFill>
            <a:srgbClr val="4B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字魂35号-经典雅黑" panose="00000500000000000000" pitchFamily="2" charset="-122"/>
              <a:sym typeface=""/>
            </a:endParaRPr>
          </a:p>
        </p:txBody>
      </p:sp>
      <p:sp>
        <p:nvSpPr>
          <p:cNvPr id="28" name="TextBox 27"/>
          <p:cNvSpPr txBox="1"/>
          <p:nvPr/>
        </p:nvSpPr>
        <p:spPr>
          <a:xfrm>
            <a:off x="7170821" y="2298997"/>
            <a:ext cx="3416968" cy="369332"/>
          </a:xfrm>
          <a:prstGeom prst="rect">
            <a:avLst/>
          </a:prstGeom>
          <a:noFill/>
        </p:spPr>
        <p:txBody>
          <a:bodyPr wrap="square" rtlCol="0">
            <a:spAutoFit/>
          </a:bodyPr>
          <a:lstStyle/>
          <a:p>
            <a:endParaRPr lang="en-US" dirty="0"/>
          </a:p>
        </p:txBody>
      </p:sp>
      <p:sp>
        <p:nvSpPr>
          <p:cNvPr id="29" name="TextBox 28"/>
          <p:cNvSpPr txBox="1"/>
          <p:nvPr/>
        </p:nvSpPr>
        <p:spPr>
          <a:xfrm>
            <a:off x="1864895" y="312821"/>
            <a:ext cx="5546558" cy="583750"/>
          </a:xfrm>
          <a:prstGeom prst="rect">
            <a:avLst/>
          </a:prstGeom>
          <a:noFill/>
        </p:spPr>
        <p:txBody>
          <a:bodyPr wrap="square" rtlCol="0">
            <a:spAutoFit/>
          </a:bodyPr>
          <a:lstStyle/>
          <a:p>
            <a:pPr algn="just">
              <a:lnSpc>
                <a:spcPct val="107000"/>
              </a:lnSpc>
              <a:spcAft>
                <a:spcPts val="0"/>
              </a:spcAft>
            </a:pPr>
            <a:r>
              <a:rPr lang="en-US" sz="3200" b="1" dirty="0" smtClean="0">
                <a:solidFill>
                  <a:srgbClr val="000000"/>
                </a:solidFill>
                <a:latin typeface="Times New Roman"/>
                <a:ea typeface="Times New Roman"/>
                <a:cs typeface="Times New Roman"/>
              </a:rPr>
              <a:t> </a:t>
            </a:r>
            <a:r>
              <a:rPr lang="en-US" sz="3200" b="1" dirty="0" err="1" smtClean="0">
                <a:solidFill>
                  <a:srgbClr val="000000"/>
                </a:solidFill>
                <a:latin typeface="Times New Roman"/>
                <a:ea typeface="Times New Roman"/>
                <a:cs typeface="Times New Roman"/>
              </a:rPr>
              <a:t>Dàn</a:t>
            </a:r>
            <a:r>
              <a:rPr lang="en-US" sz="3200" b="1" dirty="0" smtClean="0">
                <a:solidFill>
                  <a:srgbClr val="000000"/>
                </a:solidFill>
                <a:latin typeface="Times New Roman"/>
                <a:ea typeface="Times New Roman"/>
                <a:cs typeface="Times New Roman"/>
              </a:rPr>
              <a:t> ý</a:t>
            </a:r>
            <a:endParaRPr lang="en-US" sz="3200" dirty="0">
              <a:effectLst/>
              <a:latin typeface="Times New Roman"/>
              <a:ea typeface="Calibri"/>
              <a:cs typeface="Times New Roman"/>
            </a:endParaRPr>
          </a:p>
        </p:txBody>
      </p:sp>
      <p:sp>
        <p:nvSpPr>
          <p:cNvPr id="2" name="TextBox 1"/>
          <p:cNvSpPr txBox="1"/>
          <p:nvPr/>
        </p:nvSpPr>
        <p:spPr>
          <a:xfrm>
            <a:off x="520262" y="1206938"/>
            <a:ext cx="11703269" cy="553357"/>
          </a:xfrm>
          <a:prstGeom prst="rect">
            <a:avLst/>
          </a:prstGeom>
          <a:noFill/>
        </p:spPr>
        <p:txBody>
          <a:bodyPr wrap="square" rtlCol="0">
            <a:spAutoFit/>
          </a:bodyPr>
          <a:lstStyle/>
          <a:p>
            <a:pPr algn="just">
              <a:lnSpc>
                <a:spcPct val="107000"/>
              </a:lnSpc>
              <a:spcAft>
                <a:spcPts val="0"/>
              </a:spcAft>
            </a:pPr>
            <a:r>
              <a:rPr lang="en-US" sz="2800" b="1" dirty="0" smtClean="0">
                <a:solidFill>
                  <a:srgbClr val="000000"/>
                </a:solidFill>
                <a:latin typeface="Times New Roman"/>
                <a:ea typeface="Times New Roman"/>
                <a:cs typeface="Times New Roman"/>
              </a:rPr>
              <a:t>1. </a:t>
            </a:r>
            <a:r>
              <a:rPr lang="en-US" sz="2800" b="1" dirty="0" err="1" smtClean="0">
                <a:solidFill>
                  <a:srgbClr val="000000"/>
                </a:solidFill>
                <a:latin typeface="Times New Roman"/>
                <a:ea typeface="Times New Roman"/>
                <a:cs typeface="Times New Roman"/>
              </a:rPr>
              <a:t>Mở</a:t>
            </a: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đoạn</a:t>
            </a:r>
            <a:r>
              <a:rPr lang="en-US" sz="2800" dirty="0" smtClean="0">
                <a:solidFill>
                  <a:srgbClr val="000000"/>
                </a:solidFill>
                <a:latin typeface="Times New Roman"/>
                <a:ea typeface="Times New Roman"/>
                <a:cs typeface="Times New Roman"/>
              </a:rPr>
              <a:t>: </a:t>
            </a:r>
            <a:r>
              <a:rPr lang="vi-VN" sz="2800" dirty="0" smtClean="0">
                <a:solidFill>
                  <a:srgbClr val="000000"/>
                </a:solidFill>
                <a:latin typeface="Times New Roman"/>
                <a:ea typeface="Times New Roman"/>
                <a:cs typeface="Times New Roman"/>
              </a:rPr>
              <a:t>Giới </a:t>
            </a:r>
            <a:r>
              <a:rPr lang="vi-VN" sz="2800" dirty="0">
                <a:solidFill>
                  <a:srgbClr val="000000"/>
                </a:solidFill>
                <a:latin typeface="Times New Roman"/>
                <a:ea typeface="Times New Roman"/>
                <a:cs typeface="Times New Roman"/>
              </a:rPr>
              <a:t>thiệu vấn đề cần nghị luận: đức tính trung thực của con </a:t>
            </a:r>
            <a:r>
              <a:rPr lang="vi-VN" sz="2800" dirty="0" smtClean="0">
                <a:solidFill>
                  <a:srgbClr val="000000"/>
                </a:solidFill>
                <a:latin typeface="Times New Roman"/>
                <a:ea typeface="Times New Roman"/>
                <a:cs typeface="Times New Roman"/>
              </a:rPr>
              <a:t>ngườ</a:t>
            </a:r>
            <a:r>
              <a:rPr lang="en-US" sz="2800" dirty="0" smtClean="0">
                <a:solidFill>
                  <a:srgbClr val="000000"/>
                </a:solidFill>
                <a:latin typeface="Times New Roman"/>
                <a:ea typeface="Times New Roman"/>
                <a:cs typeface="Times New Roman"/>
              </a:rPr>
              <a:t>i</a:t>
            </a:r>
            <a:endParaRPr lang="en-US" sz="2800" dirty="0" smtClean="0">
              <a:solidFill>
                <a:srgbClr val="000000"/>
              </a:solidFill>
              <a:latin typeface="Times New Roman"/>
              <a:ea typeface="Times New Roman"/>
              <a:cs typeface="Times New Roman"/>
            </a:endParaRPr>
          </a:p>
        </p:txBody>
      </p:sp>
      <p:sp>
        <p:nvSpPr>
          <p:cNvPr id="5" name="TextBox 4"/>
          <p:cNvSpPr txBox="1"/>
          <p:nvPr/>
        </p:nvSpPr>
        <p:spPr>
          <a:xfrm>
            <a:off x="488730" y="1786932"/>
            <a:ext cx="11445767" cy="4832092"/>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Thân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Giải thích</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Trung thực là thật thà, luôn tôn trọng sự thật, nói sự thật, làm theo sự thật, không gian dối người khác nhằm bất cứ mục đích gì, không làm những hành vi gian xảo.</a:t>
            </a:r>
          </a:p>
          <a:p>
            <a:r>
              <a:rPr lang="en-US" sz="2800"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iểu </a:t>
            </a:r>
            <a:r>
              <a:rPr lang="vi-VN" sz="2800" dirty="0">
                <a:latin typeface="Times New Roman" pitchFamily="18" charset="0"/>
                <a:cs typeface="Times New Roman" pitchFamily="18" charset="0"/>
              </a:rPr>
              <a:t>hiện (Dẫn chứng</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Trong </a:t>
            </a:r>
            <a:r>
              <a:rPr lang="vi-VN" sz="2800" dirty="0">
                <a:latin typeface="Times New Roman" pitchFamily="18" charset="0"/>
                <a:cs typeface="Times New Roman" pitchFamily="18" charset="0"/>
              </a:rPr>
              <a:t>học tập: Học sinh trong giờ kiểm tra nghiêm túc làm bài, không quay cóp, sử dụng tài </a:t>
            </a:r>
            <a:r>
              <a:rPr lang="vi-VN" sz="2800" dirty="0"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+T</a:t>
            </a:r>
            <a:r>
              <a:rPr lang="vi-VN" sz="2800" dirty="0" smtClean="0">
                <a:latin typeface="Times New Roman" pitchFamily="18" charset="0"/>
                <a:cs typeface="Times New Roman" pitchFamily="18" charset="0"/>
              </a:rPr>
              <a:t>rong </a:t>
            </a:r>
            <a:r>
              <a:rPr lang="vi-VN" sz="2800" dirty="0">
                <a:latin typeface="Times New Roman" pitchFamily="18" charset="0"/>
                <a:cs typeface="Times New Roman" pitchFamily="18" charset="0"/>
              </a:rPr>
              <a:t>công </a:t>
            </a:r>
            <a:r>
              <a:rPr lang="vi-VN" sz="2800" dirty="0"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Người </a:t>
            </a:r>
            <a:r>
              <a:rPr lang="vi-VN" sz="2800" dirty="0">
                <a:latin typeface="Times New Roman" pitchFamily="18" charset="0"/>
                <a:cs typeface="Times New Roman" pitchFamily="18" charset="0"/>
              </a:rPr>
              <a:t>làm kế toán thì không lợi dụng nghiệp vụ để bòn rút công </a:t>
            </a:r>
            <a:r>
              <a:rPr lang="vi-VN" sz="2800" dirty="0" smtClean="0">
                <a:latin typeface="Times New Roman" pitchFamily="18" charset="0"/>
                <a:cs typeface="Times New Roman" pitchFamily="18" charset="0"/>
              </a:rPr>
              <a:t>quỹ…</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Trong </a:t>
            </a:r>
            <a:r>
              <a:rPr lang="vi-VN" sz="2800" dirty="0">
                <a:latin typeface="Times New Roman" pitchFamily="18" charset="0"/>
                <a:cs typeface="Times New Roman" pitchFamily="18" charset="0"/>
              </a:rPr>
              <a:t>kinh doanh: Người sản xuất không vì tranh thủ lợi nhuận mà làm ra các mặt hàng nhái, hàng kém chất lượng</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212759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B671E33-AFD7-488A-92E2-E7317AD00A09}"/>
              </a:ext>
            </a:extLst>
          </p:cNvPr>
          <p:cNvSpPr/>
          <p:nvPr/>
        </p:nvSpPr>
        <p:spPr>
          <a:xfrm flipV="1">
            <a:off x="857250" y="930363"/>
            <a:ext cx="11333163" cy="45719"/>
          </a:xfrm>
          <a:prstGeom prst="rect">
            <a:avLst/>
          </a:prstGeom>
          <a:solidFill>
            <a:srgbClr val="4B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
              <a:ea typeface="字魂35号-经典雅黑" panose="00000500000000000000" pitchFamily="2" charset="-122"/>
              <a:sym typeface=""/>
            </a:endParaRPr>
          </a:p>
        </p:txBody>
      </p:sp>
      <p:sp>
        <p:nvSpPr>
          <p:cNvPr id="28" name="TextBox 27"/>
          <p:cNvSpPr txBox="1"/>
          <p:nvPr/>
        </p:nvSpPr>
        <p:spPr>
          <a:xfrm>
            <a:off x="7170821" y="2298997"/>
            <a:ext cx="3416968" cy="369332"/>
          </a:xfrm>
          <a:prstGeom prst="rect">
            <a:avLst/>
          </a:prstGeom>
          <a:noFill/>
        </p:spPr>
        <p:txBody>
          <a:bodyPr wrap="square" rtlCol="0">
            <a:spAutoFit/>
          </a:bodyPr>
          <a:lstStyle/>
          <a:p>
            <a:endParaRPr lang="en-US" dirty="0">
              <a:solidFill>
                <a:prstClr val="black"/>
              </a:solidFill>
            </a:endParaRPr>
          </a:p>
        </p:txBody>
      </p:sp>
      <p:sp>
        <p:nvSpPr>
          <p:cNvPr id="29" name="TextBox 28"/>
          <p:cNvSpPr txBox="1"/>
          <p:nvPr/>
        </p:nvSpPr>
        <p:spPr>
          <a:xfrm>
            <a:off x="1864895" y="312821"/>
            <a:ext cx="5546558" cy="583750"/>
          </a:xfrm>
          <a:prstGeom prst="rect">
            <a:avLst/>
          </a:prstGeom>
          <a:noFill/>
        </p:spPr>
        <p:txBody>
          <a:bodyPr wrap="square" rtlCol="0">
            <a:spAutoFit/>
          </a:bodyPr>
          <a:lstStyle/>
          <a:p>
            <a:pPr algn="just">
              <a:lnSpc>
                <a:spcPct val="107000"/>
              </a:lnSpc>
            </a:pPr>
            <a:r>
              <a:rPr lang="en-US" sz="3200" b="1" dirty="0" smtClean="0">
                <a:solidFill>
                  <a:srgbClr val="000000"/>
                </a:solidFill>
                <a:latin typeface="Times New Roman"/>
                <a:ea typeface="Times New Roman"/>
                <a:cs typeface="Times New Roman"/>
              </a:rPr>
              <a:t> </a:t>
            </a:r>
            <a:r>
              <a:rPr lang="en-US" sz="3200" b="1" dirty="0" err="1">
                <a:solidFill>
                  <a:srgbClr val="000000"/>
                </a:solidFill>
                <a:latin typeface="Times New Roman"/>
                <a:ea typeface="Times New Roman"/>
                <a:cs typeface="Times New Roman"/>
              </a:rPr>
              <a:t>Dàn</a:t>
            </a:r>
            <a:r>
              <a:rPr lang="en-US" sz="3200" b="1" dirty="0">
                <a:solidFill>
                  <a:srgbClr val="000000"/>
                </a:solidFill>
                <a:latin typeface="Times New Roman"/>
                <a:ea typeface="Times New Roman"/>
                <a:cs typeface="Times New Roman"/>
              </a:rPr>
              <a:t> </a:t>
            </a:r>
            <a:r>
              <a:rPr lang="en-US" sz="3200" b="1" dirty="0" smtClean="0">
                <a:solidFill>
                  <a:srgbClr val="000000"/>
                </a:solidFill>
                <a:latin typeface="Times New Roman"/>
                <a:ea typeface="Times New Roman"/>
                <a:cs typeface="Times New Roman"/>
              </a:rPr>
              <a:t>ý</a:t>
            </a:r>
            <a:endParaRPr lang="en-US" sz="3200" dirty="0">
              <a:solidFill>
                <a:prstClr val="black"/>
              </a:solidFill>
              <a:latin typeface="Times New Roman"/>
              <a:ea typeface="Calibri"/>
              <a:cs typeface="Times New Roman"/>
            </a:endParaRPr>
          </a:p>
        </p:txBody>
      </p:sp>
      <p:sp>
        <p:nvSpPr>
          <p:cNvPr id="4" name="TextBox 3"/>
          <p:cNvSpPr txBox="1"/>
          <p:nvPr/>
        </p:nvSpPr>
        <p:spPr>
          <a:xfrm>
            <a:off x="630622" y="1308538"/>
            <a:ext cx="11335406" cy="3970318"/>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Thân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V</a:t>
            </a:r>
            <a:r>
              <a:rPr lang="vi-VN" sz="2800" dirty="0" smtClean="0">
                <a:latin typeface="Times New Roman" pitchFamily="18" charset="0"/>
                <a:cs typeface="Times New Roman" pitchFamily="18" charset="0"/>
              </a:rPr>
              <a:t>ai </a:t>
            </a:r>
            <a:r>
              <a:rPr lang="vi-VN" sz="2800" dirty="0">
                <a:latin typeface="Times New Roman" pitchFamily="18" charset="0"/>
                <a:cs typeface="Times New Roman" pitchFamily="18" charset="0"/>
              </a:rPr>
              <a:t>trò, ý </a:t>
            </a:r>
            <a:r>
              <a:rPr lang="vi-VN" sz="2800" dirty="0"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gày </a:t>
            </a:r>
            <a:r>
              <a:rPr lang="vi-VN" sz="2800" dirty="0">
                <a:latin typeface="Times New Roman" pitchFamily="18" charset="0"/>
                <a:cs typeface="Times New Roman" pitchFamily="18" charset="0"/>
              </a:rPr>
              <a:t>càng hoàn thiện và trau dồi nhân cách để hoàn thiện bản thân, trở thành một công dân tốt của xã </a:t>
            </a:r>
            <a:r>
              <a:rPr lang="vi-VN" sz="2800" dirty="0" smtClean="0">
                <a:latin typeface="Times New Roman" pitchFamily="18" charset="0"/>
                <a:cs typeface="Times New Roman" pitchFamily="18" charset="0"/>
              </a:rPr>
              <a:t>hộ</a:t>
            </a:r>
            <a:r>
              <a:rPr lang="en-US" sz="2800" dirty="0" smtClean="0">
                <a:latin typeface="Times New Roman" pitchFamily="18" charset="0"/>
                <a:cs typeface="Times New Roman" pitchFamily="18" charset="0"/>
              </a:rPr>
              <a:t>i. </a:t>
            </a:r>
          </a:p>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Trung </a:t>
            </a:r>
            <a:r>
              <a:rPr lang="vi-VN" sz="2800" dirty="0">
                <a:latin typeface="Times New Roman" pitchFamily="18" charset="0"/>
                <a:cs typeface="Times New Roman" pitchFamily="18" charset="0"/>
              </a:rPr>
              <a:t>thực giúp ta giành được tình cảm của mọi người và dần có chỗ đứng trong xã hội.</a:t>
            </a:r>
          </a:p>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Phản </a:t>
            </a:r>
            <a:r>
              <a:rPr lang="vi-VN" sz="2800" dirty="0"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dối</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Bài học nhận thức.</a:t>
            </a:r>
          </a:p>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Liên hệ bản thân</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6" name="Rectangle 5"/>
          <p:cNvSpPr/>
          <p:nvPr/>
        </p:nvSpPr>
        <p:spPr>
          <a:xfrm>
            <a:off x="630621" y="5294650"/>
            <a:ext cx="6780831" cy="523220"/>
          </a:xfrm>
          <a:prstGeom prst="rect">
            <a:avLst/>
          </a:prstGeom>
        </p:spPr>
        <p:txBody>
          <a:bodyPr wrap="square">
            <a:spAutoFit/>
          </a:bodyPr>
          <a:lstStyle/>
          <a:p>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Kết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4159062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933</Words>
  <Application>Microsoft Office PowerPoint</Application>
  <PresentationFormat>Custom</PresentationFormat>
  <Paragraphs>59</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Dell</cp:lastModifiedBy>
  <cp:revision>227</cp:revision>
  <dcterms:created xsi:type="dcterms:W3CDTF">2018-02-23T07:21:57Z</dcterms:created>
  <dcterms:modified xsi:type="dcterms:W3CDTF">2022-11-27T16:22:03Z</dcterms:modified>
</cp:coreProperties>
</file>